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56" r:id="rId2"/>
    <p:sldId id="272" r:id="rId3"/>
    <p:sldId id="304" r:id="rId4"/>
    <p:sldId id="291" r:id="rId5"/>
    <p:sldId id="305" r:id="rId6"/>
    <p:sldId id="306" r:id="rId7"/>
    <p:sldId id="307" r:id="rId8"/>
    <p:sldId id="308" r:id="rId9"/>
    <p:sldId id="309" r:id="rId10"/>
    <p:sldId id="320" r:id="rId11"/>
    <p:sldId id="314" r:id="rId12"/>
    <p:sldId id="295" r:id="rId13"/>
    <p:sldId id="312" r:id="rId14"/>
    <p:sldId id="313" r:id="rId15"/>
    <p:sldId id="315" r:id="rId16"/>
    <p:sldId id="317" r:id="rId17"/>
    <p:sldId id="316" r:id="rId18"/>
    <p:sldId id="319" r:id="rId19"/>
    <p:sldId id="318" r:id="rId20"/>
    <p:sldId id="288" r:id="rId21"/>
    <p:sldId id="302" r:id="rId22"/>
    <p:sldId id="301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0C2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D48A6F6-3DDC-4A98-A2E7-3DF05B4A36AE}" v="36" dt="2026-02-20T20:03:24.89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5706" autoAdjust="0"/>
  </p:normalViewPr>
  <p:slideViewPr>
    <p:cSldViewPr snapToGrid="0">
      <p:cViewPr varScale="1">
        <p:scale>
          <a:sx n="83" d="100"/>
          <a:sy n="83" d="100"/>
        </p:scale>
        <p:origin x="658" y="28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e Wright" userId="6c2448a06d6fede8" providerId="LiveId" clId="{FD9F3342-2795-40B6-BC5C-431EF857AE3B}"/>
    <pc:docChg chg="undo redo custSel addSld delSld modSld sldOrd">
      <pc:chgData name="Dave Wright" userId="6c2448a06d6fede8" providerId="LiveId" clId="{FD9F3342-2795-40B6-BC5C-431EF857AE3B}" dt="2026-02-21T10:25:05.819" v="6878" actId="1036"/>
      <pc:docMkLst>
        <pc:docMk/>
      </pc:docMkLst>
      <pc:sldChg chg="modSp mod setBg">
        <pc:chgData name="Dave Wright" userId="6c2448a06d6fede8" providerId="LiveId" clId="{FD9F3342-2795-40B6-BC5C-431EF857AE3B}" dt="2026-02-16T07:00:30.699" v="53"/>
        <pc:sldMkLst>
          <pc:docMk/>
          <pc:sldMk cId="2793137045" sldId="256"/>
        </pc:sldMkLst>
        <pc:spChg chg="mod">
          <ac:chgData name="Dave Wright" userId="6c2448a06d6fede8" providerId="LiveId" clId="{FD9F3342-2795-40B6-BC5C-431EF857AE3B}" dt="2026-02-16T06:58:32.121" v="29" actId="5793"/>
          <ac:spMkLst>
            <pc:docMk/>
            <pc:sldMk cId="2793137045" sldId="256"/>
            <ac:spMk id="3" creationId="{54597139-3904-2301-23E5-83415FF5D149}"/>
          </ac:spMkLst>
        </pc:spChg>
      </pc:sldChg>
      <pc:sldChg chg="del">
        <pc:chgData name="Dave Wright" userId="6c2448a06d6fede8" providerId="LiveId" clId="{FD9F3342-2795-40B6-BC5C-431EF857AE3B}" dt="2026-02-20T12:12:35.739" v="3668" actId="2696"/>
        <pc:sldMkLst>
          <pc:docMk/>
          <pc:sldMk cId="937992766" sldId="265"/>
        </pc:sldMkLst>
      </pc:sldChg>
      <pc:sldChg chg="modSp mod">
        <pc:chgData name="Dave Wright" userId="6c2448a06d6fede8" providerId="LiveId" clId="{FD9F3342-2795-40B6-BC5C-431EF857AE3B}" dt="2026-02-16T07:06:06.358" v="137" actId="207"/>
        <pc:sldMkLst>
          <pc:docMk/>
          <pc:sldMk cId="1185320497" sldId="272"/>
        </pc:sldMkLst>
        <pc:spChg chg="mod">
          <ac:chgData name="Dave Wright" userId="6c2448a06d6fede8" providerId="LiveId" clId="{FD9F3342-2795-40B6-BC5C-431EF857AE3B}" dt="2026-02-16T07:06:06.358" v="137" actId="207"/>
          <ac:spMkLst>
            <pc:docMk/>
            <pc:sldMk cId="1185320497" sldId="272"/>
            <ac:spMk id="2" creationId="{6DDFC0A5-F483-84E9-06BF-4B5D079C8A11}"/>
          </ac:spMkLst>
        </pc:spChg>
      </pc:sldChg>
      <pc:sldChg chg="del">
        <pc:chgData name="Dave Wright" userId="6c2448a06d6fede8" providerId="LiveId" clId="{FD9F3342-2795-40B6-BC5C-431EF857AE3B}" dt="2026-02-20T12:12:25.399" v="3667" actId="2696"/>
        <pc:sldMkLst>
          <pc:docMk/>
          <pc:sldMk cId="3126684371" sldId="286"/>
        </pc:sldMkLst>
      </pc:sldChg>
      <pc:sldChg chg="modSp mod ord">
        <pc:chgData name="Dave Wright" userId="6c2448a06d6fede8" providerId="LiveId" clId="{FD9F3342-2795-40B6-BC5C-431EF857AE3B}" dt="2026-02-21T10:25:05.819" v="6878" actId="1036"/>
        <pc:sldMkLst>
          <pc:docMk/>
          <pc:sldMk cId="123242357" sldId="288"/>
        </pc:sldMkLst>
        <pc:spChg chg="mod">
          <ac:chgData name="Dave Wright" userId="6c2448a06d6fede8" providerId="LiveId" clId="{FD9F3342-2795-40B6-BC5C-431EF857AE3B}" dt="2026-02-20T21:32:46.042" v="6657" actId="20577"/>
          <ac:spMkLst>
            <pc:docMk/>
            <pc:sldMk cId="123242357" sldId="288"/>
            <ac:spMk id="2" creationId="{8E2F1469-6B51-BC41-1C17-2BFDD999A5F6}"/>
          </ac:spMkLst>
        </pc:spChg>
        <pc:spChg chg="mod">
          <ac:chgData name="Dave Wright" userId="6c2448a06d6fede8" providerId="LiveId" clId="{FD9F3342-2795-40B6-BC5C-431EF857AE3B}" dt="2026-02-21T10:25:05.819" v="6878" actId="1036"/>
          <ac:spMkLst>
            <pc:docMk/>
            <pc:sldMk cId="123242357" sldId="288"/>
            <ac:spMk id="3" creationId="{24C4D69F-107A-0605-B53A-92EF8D8CE205}"/>
          </ac:spMkLst>
        </pc:spChg>
      </pc:sldChg>
      <pc:sldChg chg="modSp mod">
        <pc:chgData name="Dave Wright" userId="6c2448a06d6fede8" providerId="LiveId" clId="{FD9F3342-2795-40B6-BC5C-431EF857AE3B}" dt="2026-02-19T14:11:38.463" v="273" actId="255"/>
        <pc:sldMkLst>
          <pc:docMk/>
          <pc:sldMk cId="2479879285" sldId="291"/>
        </pc:sldMkLst>
        <pc:spChg chg="mod">
          <ac:chgData name="Dave Wright" userId="6c2448a06d6fede8" providerId="LiveId" clId="{FD9F3342-2795-40B6-BC5C-431EF857AE3B}" dt="2026-02-19T14:11:38.463" v="273" actId="255"/>
          <ac:spMkLst>
            <pc:docMk/>
            <pc:sldMk cId="2479879285" sldId="291"/>
            <ac:spMk id="3" creationId="{D56B7FF8-6634-2149-6C9B-B135EE3FDDD8}"/>
          </ac:spMkLst>
        </pc:spChg>
      </pc:sldChg>
      <pc:sldChg chg="modSp mod">
        <pc:chgData name="Dave Wright" userId="6c2448a06d6fede8" providerId="LiveId" clId="{FD9F3342-2795-40B6-BC5C-431EF857AE3B}" dt="2026-02-20T21:19:12.075" v="6526" actId="20577"/>
        <pc:sldMkLst>
          <pc:docMk/>
          <pc:sldMk cId="2795346988" sldId="295"/>
        </pc:sldMkLst>
        <pc:spChg chg="mod">
          <ac:chgData name="Dave Wright" userId="6c2448a06d6fede8" providerId="LiveId" clId="{FD9F3342-2795-40B6-BC5C-431EF857AE3B}" dt="2026-02-19T18:34:49.456" v="1606" actId="20577"/>
          <ac:spMkLst>
            <pc:docMk/>
            <pc:sldMk cId="2795346988" sldId="295"/>
            <ac:spMk id="2" creationId="{29DF6CBF-58E4-DDD3-B4A7-91564CC7B044}"/>
          </ac:spMkLst>
        </pc:spChg>
        <pc:spChg chg="mod">
          <ac:chgData name="Dave Wright" userId="6c2448a06d6fede8" providerId="LiveId" clId="{FD9F3342-2795-40B6-BC5C-431EF857AE3B}" dt="2026-02-20T21:19:12.075" v="6526" actId="20577"/>
          <ac:spMkLst>
            <pc:docMk/>
            <pc:sldMk cId="2795346988" sldId="295"/>
            <ac:spMk id="5" creationId="{1C3AF304-486C-6103-F204-CD2B406E2986}"/>
          </ac:spMkLst>
        </pc:spChg>
      </pc:sldChg>
      <pc:sldChg chg="del">
        <pc:chgData name="Dave Wright" userId="6c2448a06d6fede8" providerId="LiveId" clId="{FD9F3342-2795-40B6-BC5C-431EF857AE3B}" dt="2026-02-20T12:11:13.160" v="3662" actId="2696"/>
        <pc:sldMkLst>
          <pc:docMk/>
          <pc:sldMk cId="3827495135" sldId="296"/>
        </pc:sldMkLst>
      </pc:sldChg>
      <pc:sldChg chg="del">
        <pc:chgData name="Dave Wright" userId="6c2448a06d6fede8" providerId="LiveId" clId="{FD9F3342-2795-40B6-BC5C-431EF857AE3B}" dt="2026-02-20T12:11:16.090" v="3663" actId="2696"/>
        <pc:sldMkLst>
          <pc:docMk/>
          <pc:sldMk cId="2910151000" sldId="297"/>
        </pc:sldMkLst>
      </pc:sldChg>
      <pc:sldChg chg="del">
        <pc:chgData name="Dave Wright" userId="6c2448a06d6fede8" providerId="LiveId" clId="{FD9F3342-2795-40B6-BC5C-431EF857AE3B}" dt="2026-02-20T12:11:21.176" v="3664" actId="2696"/>
        <pc:sldMkLst>
          <pc:docMk/>
          <pc:sldMk cId="1800328537" sldId="298"/>
        </pc:sldMkLst>
      </pc:sldChg>
      <pc:sldChg chg="del">
        <pc:chgData name="Dave Wright" userId="6c2448a06d6fede8" providerId="LiveId" clId="{FD9F3342-2795-40B6-BC5C-431EF857AE3B}" dt="2026-02-20T12:11:24.223" v="3665" actId="2696"/>
        <pc:sldMkLst>
          <pc:docMk/>
          <pc:sldMk cId="1314505820" sldId="299"/>
        </pc:sldMkLst>
      </pc:sldChg>
      <pc:sldChg chg="del">
        <pc:chgData name="Dave Wright" userId="6c2448a06d6fede8" providerId="LiveId" clId="{FD9F3342-2795-40B6-BC5C-431EF857AE3B}" dt="2026-02-20T12:11:44.193" v="3666" actId="2696"/>
        <pc:sldMkLst>
          <pc:docMk/>
          <pc:sldMk cId="1408949367" sldId="300"/>
        </pc:sldMkLst>
      </pc:sldChg>
      <pc:sldChg chg="modSp mod">
        <pc:chgData name="Dave Wright" userId="6c2448a06d6fede8" providerId="LiveId" clId="{FD9F3342-2795-40B6-BC5C-431EF857AE3B}" dt="2026-02-20T19:44:11.095" v="6035" actId="20577"/>
        <pc:sldMkLst>
          <pc:docMk/>
          <pc:sldMk cId="2475133068" sldId="302"/>
        </pc:sldMkLst>
        <pc:spChg chg="mod">
          <ac:chgData name="Dave Wright" userId="6c2448a06d6fede8" providerId="LiveId" clId="{FD9F3342-2795-40B6-BC5C-431EF857AE3B}" dt="2026-02-20T17:31:58.003" v="5593" actId="6549"/>
          <ac:spMkLst>
            <pc:docMk/>
            <pc:sldMk cId="2475133068" sldId="302"/>
            <ac:spMk id="2" creationId="{AE1E4B1A-561E-0F9B-5E73-1A0381F70CD6}"/>
          </ac:spMkLst>
        </pc:spChg>
        <pc:spChg chg="mod">
          <ac:chgData name="Dave Wright" userId="6c2448a06d6fede8" providerId="LiveId" clId="{FD9F3342-2795-40B6-BC5C-431EF857AE3B}" dt="2026-02-20T19:44:11.095" v="6035" actId="20577"/>
          <ac:spMkLst>
            <pc:docMk/>
            <pc:sldMk cId="2475133068" sldId="302"/>
            <ac:spMk id="8" creationId="{211594FA-E0D1-73E7-6FCE-A26FE523560B}"/>
          </ac:spMkLst>
        </pc:spChg>
      </pc:sldChg>
      <pc:sldChg chg="del">
        <pc:chgData name="Dave Wright" userId="6c2448a06d6fede8" providerId="LiveId" clId="{FD9F3342-2795-40B6-BC5C-431EF857AE3B}" dt="2026-02-20T17:33:02.679" v="5637" actId="2696"/>
        <pc:sldMkLst>
          <pc:docMk/>
          <pc:sldMk cId="663251744" sldId="303"/>
        </pc:sldMkLst>
      </pc:sldChg>
      <pc:sldChg chg="modSp new mod">
        <pc:chgData name="Dave Wright" userId="6c2448a06d6fede8" providerId="LiveId" clId="{FD9F3342-2795-40B6-BC5C-431EF857AE3B}" dt="2026-02-16T07:11:01.280" v="248" actId="20577"/>
        <pc:sldMkLst>
          <pc:docMk/>
          <pc:sldMk cId="533510421" sldId="304"/>
        </pc:sldMkLst>
        <pc:spChg chg="mod">
          <ac:chgData name="Dave Wright" userId="6c2448a06d6fede8" providerId="LiveId" clId="{FD9F3342-2795-40B6-BC5C-431EF857AE3B}" dt="2026-02-16T07:06:23.684" v="141" actId="27636"/>
          <ac:spMkLst>
            <pc:docMk/>
            <pc:sldMk cId="533510421" sldId="304"/>
            <ac:spMk id="2" creationId="{E079FBD6-4EBA-81E1-FA19-807D426194D7}"/>
          </ac:spMkLst>
        </pc:spChg>
        <pc:spChg chg="mod">
          <ac:chgData name="Dave Wright" userId="6c2448a06d6fede8" providerId="LiveId" clId="{FD9F3342-2795-40B6-BC5C-431EF857AE3B}" dt="2026-02-16T07:11:01.280" v="248" actId="20577"/>
          <ac:spMkLst>
            <pc:docMk/>
            <pc:sldMk cId="533510421" sldId="304"/>
            <ac:spMk id="3" creationId="{3F4ABF90-A66E-D152-A6CC-6DD6365E331A}"/>
          </ac:spMkLst>
        </pc:spChg>
      </pc:sldChg>
      <pc:sldChg chg="delSp modSp new mod">
        <pc:chgData name="Dave Wright" userId="6c2448a06d6fede8" providerId="LiveId" clId="{FD9F3342-2795-40B6-BC5C-431EF857AE3B}" dt="2026-02-20T19:47:11.387" v="6176" actId="20577"/>
        <pc:sldMkLst>
          <pc:docMk/>
          <pc:sldMk cId="2672984779" sldId="305"/>
        </pc:sldMkLst>
        <pc:spChg chg="mod">
          <ac:chgData name="Dave Wright" userId="6c2448a06d6fede8" providerId="LiveId" clId="{FD9F3342-2795-40B6-BC5C-431EF857AE3B}" dt="2026-02-20T19:47:11.387" v="6176" actId="20577"/>
          <ac:spMkLst>
            <pc:docMk/>
            <pc:sldMk cId="2672984779" sldId="305"/>
            <ac:spMk id="3" creationId="{32A7D217-5F0A-2883-305E-55DFE7846D2C}"/>
          </ac:spMkLst>
        </pc:spChg>
      </pc:sldChg>
      <pc:sldChg chg="modSp add mod ord">
        <pc:chgData name="Dave Wright" userId="6c2448a06d6fede8" providerId="LiveId" clId="{FD9F3342-2795-40B6-BC5C-431EF857AE3B}" dt="2026-02-19T14:20:37.100" v="879" actId="122"/>
        <pc:sldMkLst>
          <pc:docMk/>
          <pc:sldMk cId="689259967" sldId="306"/>
        </pc:sldMkLst>
        <pc:spChg chg="mod">
          <ac:chgData name="Dave Wright" userId="6c2448a06d6fede8" providerId="LiveId" clId="{FD9F3342-2795-40B6-BC5C-431EF857AE3B}" dt="2026-02-19T14:20:37.100" v="879" actId="122"/>
          <ac:spMkLst>
            <pc:docMk/>
            <pc:sldMk cId="689259967" sldId="306"/>
            <ac:spMk id="3" creationId="{9C0C51A2-1AE3-B7B7-D807-69073059E143}"/>
          </ac:spMkLst>
        </pc:spChg>
      </pc:sldChg>
      <pc:sldChg chg="modSp new mod">
        <pc:chgData name="Dave Wright" userId="6c2448a06d6fede8" providerId="LiveId" clId="{FD9F3342-2795-40B6-BC5C-431EF857AE3B}" dt="2026-02-19T14:25:30.711" v="1041" actId="6549"/>
        <pc:sldMkLst>
          <pc:docMk/>
          <pc:sldMk cId="1080347869" sldId="307"/>
        </pc:sldMkLst>
        <pc:spChg chg="mod">
          <ac:chgData name="Dave Wright" userId="6c2448a06d6fede8" providerId="LiveId" clId="{FD9F3342-2795-40B6-BC5C-431EF857AE3B}" dt="2026-02-19T14:21:19.133" v="920" actId="20577"/>
          <ac:spMkLst>
            <pc:docMk/>
            <pc:sldMk cId="1080347869" sldId="307"/>
            <ac:spMk id="2" creationId="{AC87137C-2311-699A-BBA5-854EB4B1F171}"/>
          </ac:spMkLst>
        </pc:spChg>
        <pc:spChg chg="mod">
          <ac:chgData name="Dave Wright" userId="6c2448a06d6fede8" providerId="LiveId" clId="{FD9F3342-2795-40B6-BC5C-431EF857AE3B}" dt="2026-02-19T14:25:30.711" v="1041" actId="6549"/>
          <ac:spMkLst>
            <pc:docMk/>
            <pc:sldMk cId="1080347869" sldId="307"/>
            <ac:spMk id="3" creationId="{A8B59D3B-9F48-6F14-8FB4-C777669FE2BC}"/>
          </ac:spMkLst>
        </pc:spChg>
      </pc:sldChg>
      <pc:sldChg chg="modSp new mod ord">
        <pc:chgData name="Dave Wright" userId="6c2448a06d6fede8" providerId="LiveId" clId="{FD9F3342-2795-40B6-BC5C-431EF857AE3B}" dt="2026-02-19T14:33:41.758" v="1525"/>
        <pc:sldMkLst>
          <pc:docMk/>
          <pc:sldMk cId="3955968580" sldId="308"/>
        </pc:sldMkLst>
        <pc:spChg chg="mod">
          <ac:chgData name="Dave Wright" userId="6c2448a06d6fede8" providerId="LiveId" clId="{FD9F3342-2795-40B6-BC5C-431EF857AE3B}" dt="2026-02-19T14:26:16.170" v="1074" actId="122"/>
          <ac:spMkLst>
            <pc:docMk/>
            <pc:sldMk cId="3955968580" sldId="308"/>
            <ac:spMk id="2" creationId="{32441C68-5231-F50B-C36B-0E7877C7ECA9}"/>
          </ac:spMkLst>
        </pc:spChg>
        <pc:spChg chg="mod">
          <ac:chgData name="Dave Wright" userId="6c2448a06d6fede8" providerId="LiveId" clId="{FD9F3342-2795-40B6-BC5C-431EF857AE3B}" dt="2026-02-19T14:32:06.692" v="1458" actId="6549"/>
          <ac:spMkLst>
            <pc:docMk/>
            <pc:sldMk cId="3955968580" sldId="308"/>
            <ac:spMk id="3" creationId="{9A91C619-8F31-A70C-5059-2C969E58F2F7}"/>
          </ac:spMkLst>
        </pc:spChg>
      </pc:sldChg>
      <pc:sldChg chg="modSp add mod ord">
        <pc:chgData name="Dave Wright" userId="6c2448a06d6fede8" providerId="LiveId" clId="{FD9F3342-2795-40B6-BC5C-431EF857AE3B}" dt="2026-02-19T14:33:33.367" v="1523" actId="20577"/>
        <pc:sldMkLst>
          <pc:docMk/>
          <pc:sldMk cId="2987302342" sldId="309"/>
        </pc:sldMkLst>
        <pc:spChg chg="mod">
          <ac:chgData name="Dave Wright" userId="6c2448a06d6fede8" providerId="LiveId" clId="{FD9F3342-2795-40B6-BC5C-431EF857AE3B}" dt="2026-02-19T14:33:33.367" v="1523" actId="20577"/>
          <ac:spMkLst>
            <pc:docMk/>
            <pc:sldMk cId="2987302342" sldId="309"/>
            <ac:spMk id="3" creationId="{AB8BD58B-F7D4-F9F4-0814-C88246B4E07A}"/>
          </ac:spMkLst>
        </pc:spChg>
      </pc:sldChg>
      <pc:sldChg chg="addSp delSp modSp new del mod">
        <pc:chgData name="Dave Wright" userId="6c2448a06d6fede8" providerId="LiveId" clId="{FD9F3342-2795-40B6-BC5C-431EF857AE3B}" dt="2026-02-20T21:17:01.345" v="6405" actId="2696"/>
        <pc:sldMkLst>
          <pc:docMk/>
          <pc:sldMk cId="1117886744" sldId="311"/>
        </pc:sldMkLst>
        <pc:picChg chg="add del mod">
          <ac:chgData name="Dave Wright" userId="6c2448a06d6fede8" providerId="LiveId" clId="{FD9F3342-2795-40B6-BC5C-431EF857AE3B}" dt="2026-02-20T21:16:47.627" v="6404" actId="478"/>
          <ac:picMkLst>
            <pc:docMk/>
            <pc:sldMk cId="1117886744" sldId="311"/>
            <ac:picMk id="5" creationId="{885EAE0F-4A89-5301-761F-A7C095FD3CF3}"/>
          </ac:picMkLst>
        </pc:picChg>
      </pc:sldChg>
      <pc:sldChg chg="modSp new mod">
        <pc:chgData name="Dave Wright" userId="6c2448a06d6fede8" providerId="LiveId" clId="{FD9F3342-2795-40B6-BC5C-431EF857AE3B}" dt="2026-02-20T19:50:17.736" v="6184" actId="20577"/>
        <pc:sldMkLst>
          <pc:docMk/>
          <pc:sldMk cId="2429600592" sldId="312"/>
        </pc:sldMkLst>
        <pc:spChg chg="mod">
          <ac:chgData name="Dave Wright" userId="6c2448a06d6fede8" providerId="LiveId" clId="{FD9F3342-2795-40B6-BC5C-431EF857AE3B}" dt="2026-02-19T18:42:52.313" v="1944" actId="20577"/>
          <ac:spMkLst>
            <pc:docMk/>
            <pc:sldMk cId="2429600592" sldId="312"/>
            <ac:spMk id="2" creationId="{9621B9C3-8B11-0DA7-DE5C-CD2F75A7D0CE}"/>
          </ac:spMkLst>
        </pc:spChg>
        <pc:spChg chg="mod">
          <ac:chgData name="Dave Wright" userId="6c2448a06d6fede8" providerId="LiveId" clId="{FD9F3342-2795-40B6-BC5C-431EF857AE3B}" dt="2026-02-20T19:50:17.736" v="6184" actId="20577"/>
          <ac:spMkLst>
            <pc:docMk/>
            <pc:sldMk cId="2429600592" sldId="312"/>
            <ac:spMk id="3" creationId="{9B5714A2-C00B-F393-D4A7-00CFA2B907E5}"/>
          </ac:spMkLst>
        </pc:spChg>
      </pc:sldChg>
      <pc:sldChg chg="modSp new mod">
        <pc:chgData name="Dave Wright" userId="6c2448a06d6fede8" providerId="LiveId" clId="{FD9F3342-2795-40B6-BC5C-431EF857AE3B}" dt="2026-02-20T19:59:51.460" v="6281" actId="20577"/>
        <pc:sldMkLst>
          <pc:docMk/>
          <pc:sldMk cId="874119151" sldId="313"/>
        </pc:sldMkLst>
        <pc:spChg chg="mod">
          <ac:chgData name="Dave Wright" userId="6c2448a06d6fede8" providerId="LiveId" clId="{FD9F3342-2795-40B6-BC5C-431EF857AE3B}" dt="2026-02-19T18:43:45.768" v="1994" actId="122"/>
          <ac:spMkLst>
            <pc:docMk/>
            <pc:sldMk cId="874119151" sldId="313"/>
            <ac:spMk id="2" creationId="{4D98BC66-6F4C-79BA-699A-D5F878EF3EA4}"/>
          </ac:spMkLst>
        </pc:spChg>
        <pc:spChg chg="mod">
          <ac:chgData name="Dave Wright" userId="6c2448a06d6fede8" providerId="LiveId" clId="{FD9F3342-2795-40B6-BC5C-431EF857AE3B}" dt="2026-02-20T19:59:51.460" v="6281" actId="20577"/>
          <ac:spMkLst>
            <pc:docMk/>
            <pc:sldMk cId="874119151" sldId="313"/>
            <ac:spMk id="3" creationId="{A3A1ED43-267E-85AE-3620-021ADE1040C3}"/>
          </ac:spMkLst>
        </pc:spChg>
      </pc:sldChg>
      <pc:sldChg chg="modSp new mod">
        <pc:chgData name="Dave Wright" userId="6c2448a06d6fede8" providerId="LiveId" clId="{FD9F3342-2795-40B6-BC5C-431EF857AE3B}" dt="2026-02-20T11:59:44.777" v="3057" actId="20577"/>
        <pc:sldMkLst>
          <pc:docMk/>
          <pc:sldMk cId="3933305581" sldId="314"/>
        </pc:sldMkLst>
        <pc:spChg chg="mod">
          <ac:chgData name="Dave Wright" userId="6c2448a06d6fede8" providerId="LiveId" clId="{FD9F3342-2795-40B6-BC5C-431EF857AE3B}" dt="2026-02-20T11:52:54.179" v="2537" actId="122"/>
          <ac:spMkLst>
            <pc:docMk/>
            <pc:sldMk cId="3933305581" sldId="314"/>
            <ac:spMk id="2" creationId="{229734FA-96AC-4283-8F9D-15D1A117C92A}"/>
          </ac:spMkLst>
        </pc:spChg>
        <pc:spChg chg="mod">
          <ac:chgData name="Dave Wright" userId="6c2448a06d6fede8" providerId="LiveId" clId="{FD9F3342-2795-40B6-BC5C-431EF857AE3B}" dt="2026-02-20T11:59:44.777" v="3057" actId="20577"/>
          <ac:spMkLst>
            <pc:docMk/>
            <pc:sldMk cId="3933305581" sldId="314"/>
            <ac:spMk id="3" creationId="{1F2E13BC-76B5-9114-4837-7BF7686D9CCD}"/>
          </ac:spMkLst>
        </pc:spChg>
      </pc:sldChg>
      <pc:sldChg chg="modSp new mod">
        <pc:chgData name="Dave Wright" userId="6c2448a06d6fede8" providerId="LiveId" clId="{FD9F3342-2795-40B6-BC5C-431EF857AE3B}" dt="2026-02-20T21:21:11.869" v="6547" actId="6549"/>
        <pc:sldMkLst>
          <pc:docMk/>
          <pc:sldMk cId="2598462087" sldId="315"/>
        </pc:sldMkLst>
        <pc:spChg chg="mod">
          <ac:chgData name="Dave Wright" userId="6c2448a06d6fede8" providerId="LiveId" clId="{FD9F3342-2795-40B6-BC5C-431EF857AE3B}" dt="2026-02-20T12:07:50.252" v="3339" actId="122"/>
          <ac:spMkLst>
            <pc:docMk/>
            <pc:sldMk cId="2598462087" sldId="315"/>
            <ac:spMk id="2" creationId="{3E59F0BE-40E1-71FF-0A02-826323EFDD23}"/>
          </ac:spMkLst>
        </pc:spChg>
        <pc:spChg chg="mod">
          <ac:chgData name="Dave Wright" userId="6c2448a06d6fede8" providerId="LiveId" clId="{FD9F3342-2795-40B6-BC5C-431EF857AE3B}" dt="2026-02-20T21:21:11.869" v="6547" actId="6549"/>
          <ac:spMkLst>
            <pc:docMk/>
            <pc:sldMk cId="2598462087" sldId="315"/>
            <ac:spMk id="3" creationId="{39278990-6C44-296C-4132-F2E69D2DE12E}"/>
          </ac:spMkLst>
        </pc:spChg>
      </pc:sldChg>
      <pc:sldChg chg="modSp new mod">
        <pc:chgData name="Dave Wright" userId="6c2448a06d6fede8" providerId="LiveId" clId="{FD9F3342-2795-40B6-BC5C-431EF857AE3B}" dt="2026-02-20T21:24:02.674" v="6566" actId="20577"/>
        <pc:sldMkLst>
          <pc:docMk/>
          <pc:sldMk cId="1385416282" sldId="316"/>
        </pc:sldMkLst>
        <pc:spChg chg="mod">
          <ac:chgData name="Dave Wright" userId="6c2448a06d6fede8" providerId="LiveId" clId="{FD9F3342-2795-40B6-BC5C-431EF857AE3B}" dt="2026-02-20T12:29:45.472" v="3749" actId="122"/>
          <ac:spMkLst>
            <pc:docMk/>
            <pc:sldMk cId="1385416282" sldId="316"/>
            <ac:spMk id="2" creationId="{04F46FA6-3F12-BE24-AB48-9D9B5DE00AD9}"/>
          </ac:spMkLst>
        </pc:spChg>
        <pc:spChg chg="mod">
          <ac:chgData name="Dave Wright" userId="6c2448a06d6fede8" providerId="LiveId" clId="{FD9F3342-2795-40B6-BC5C-431EF857AE3B}" dt="2026-02-20T21:24:02.674" v="6566" actId="20577"/>
          <ac:spMkLst>
            <pc:docMk/>
            <pc:sldMk cId="1385416282" sldId="316"/>
            <ac:spMk id="3" creationId="{8A99F50F-672E-06F2-1DB7-6134B531080F}"/>
          </ac:spMkLst>
        </pc:spChg>
      </pc:sldChg>
      <pc:sldChg chg="modSp new mod ord">
        <pc:chgData name="Dave Wright" userId="6c2448a06d6fede8" providerId="LiveId" clId="{FD9F3342-2795-40B6-BC5C-431EF857AE3B}" dt="2026-02-20T21:21:41.080" v="6548" actId="20577"/>
        <pc:sldMkLst>
          <pc:docMk/>
          <pc:sldMk cId="909428338" sldId="317"/>
        </pc:sldMkLst>
        <pc:spChg chg="mod">
          <ac:chgData name="Dave Wright" userId="6c2448a06d6fede8" providerId="LiveId" clId="{FD9F3342-2795-40B6-BC5C-431EF857AE3B}" dt="2026-02-20T13:12:47.445" v="4037" actId="122"/>
          <ac:spMkLst>
            <pc:docMk/>
            <pc:sldMk cId="909428338" sldId="317"/>
            <ac:spMk id="2" creationId="{A6B85785-10C9-1B66-ED70-977A31714FF3}"/>
          </ac:spMkLst>
        </pc:spChg>
        <pc:spChg chg="mod">
          <ac:chgData name="Dave Wright" userId="6c2448a06d6fede8" providerId="LiveId" clId="{FD9F3342-2795-40B6-BC5C-431EF857AE3B}" dt="2026-02-20T21:21:41.080" v="6548" actId="20577"/>
          <ac:spMkLst>
            <pc:docMk/>
            <pc:sldMk cId="909428338" sldId="317"/>
            <ac:spMk id="3" creationId="{CF1EBE13-F50B-8CBA-D832-51AB15A2EC21}"/>
          </ac:spMkLst>
        </pc:spChg>
      </pc:sldChg>
      <pc:sldChg chg="modSp new mod">
        <pc:chgData name="Dave Wright" userId="6c2448a06d6fede8" providerId="LiveId" clId="{FD9F3342-2795-40B6-BC5C-431EF857AE3B}" dt="2026-02-20T21:31:55.003" v="6635" actId="255"/>
        <pc:sldMkLst>
          <pc:docMk/>
          <pc:sldMk cId="2223539604" sldId="318"/>
        </pc:sldMkLst>
        <pc:spChg chg="mod">
          <ac:chgData name="Dave Wright" userId="6c2448a06d6fede8" providerId="LiveId" clId="{FD9F3342-2795-40B6-BC5C-431EF857AE3B}" dt="2026-02-20T13:16:26.126" v="4426" actId="122"/>
          <ac:spMkLst>
            <pc:docMk/>
            <pc:sldMk cId="2223539604" sldId="318"/>
            <ac:spMk id="2" creationId="{FEC4337F-E74F-2469-0DB1-13BD230D9A6C}"/>
          </ac:spMkLst>
        </pc:spChg>
        <pc:spChg chg="mod">
          <ac:chgData name="Dave Wright" userId="6c2448a06d6fede8" providerId="LiveId" clId="{FD9F3342-2795-40B6-BC5C-431EF857AE3B}" dt="2026-02-20T21:31:55.003" v="6635" actId="255"/>
          <ac:spMkLst>
            <pc:docMk/>
            <pc:sldMk cId="2223539604" sldId="318"/>
            <ac:spMk id="3" creationId="{08E82FED-C2F8-7E5D-8AB3-AEBCA6DA6DBB}"/>
          </ac:spMkLst>
        </pc:spChg>
      </pc:sldChg>
      <pc:sldChg chg="modSp add mod ord">
        <pc:chgData name="Dave Wright" userId="6c2448a06d6fede8" providerId="LiveId" clId="{FD9F3342-2795-40B6-BC5C-431EF857AE3B}" dt="2026-02-20T17:25:05.395" v="5292" actId="20577"/>
        <pc:sldMkLst>
          <pc:docMk/>
          <pc:sldMk cId="4182105179" sldId="319"/>
        </pc:sldMkLst>
        <pc:spChg chg="mod">
          <ac:chgData name="Dave Wright" userId="6c2448a06d6fede8" providerId="LiveId" clId="{FD9F3342-2795-40B6-BC5C-431EF857AE3B}" dt="2026-02-20T17:25:05.395" v="5292" actId="20577"/>
          <ac:spMkLst>
            <pc:docMk/>
            <pc:sldMk cId="4182105179" sldId="319"/>
            <ac:spMk id="3" creationId="{EDA02FEE-ECB3-AB0E-C5AC-323F54B7000F}"/>
          </ac:spMkLst>
        </pc:spChg>
      </pc:sldChg>
      <pc:sldChg chg="modSp new mod">
        <pc:chgData name="Dave Wright" userId="6c2448a06d6fede8" providerId="LiveId" clId="{FD9F3342-2795-40B6-BC5C-431EF857AE3B}" dt="2026-02-20T21:18:48.256" v="6518" actId="20577"/>
        <pc:sldMkLst>
          <pc:docMk/>
          <pc:sldMk cId="1483229955" sldId="320"/>
        </pc:sldMkLst>
        <pc:spChg chg="mod">
          <ac:chgData name="Dave Wright" userId="6c2448a06d6fede8" providerId="LiveId" clId="{FD9F3342-2795-40B6-BC5C-431EF857AE3B}" dt="2026-02-20T21:17:54.614" v="6448" actId="122"/>
          <ac:spMkLst>
            <pc:docMk/>
            <pc:sldMk cId="1483229955" sldId="320"/>
            <ac:spMk id="2" creationId="{FDAFF9E2-E253-620A-9925-29490B294961}"/>
          </ac:spMkLst>
        </pc:spChg>
        <pc:spChg chg="mod">
          <ac:chgData name="Dave Wright" userId="6c2448a06d6fede8" providerId="LiveId" clId="{FD9F3342-2795-40B6-BC5C-431EF857AE3B}" dt="2026-02-20T21:18:48.256" v="6518" actId="20577"/>
          <ac:spMkLst>
            <pc:docMk/>
            <pc:sldMk cId="1483229955" sldId="320"/>
            <ac:spMk id="3" creationId="{E7234B5E-5D31-61D0-57D0-ADFD0D18AD21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F9656B-1483-4830-B5F0-B3117B945072}" type="datetimeFigureOut">
              <a:rPr lang="en-GB" smtClean="0"/>
              <a:t>21/02/2026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E53CD1-287B-45D0-9973-281852EE01E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40313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Thank you all for attending.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E53CD1-287B-45D0-9973-281852EE01E6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97755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E53CD1-287B-45D0-9973-281852EE01E6}" type="slidenum">
              <a:rPr lang="en-GB" smtClean="0"/>
              <a:t>20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751352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1FF115-0841-F46D-B9A9-98F82779E0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A2A6D89-0269-3D39-D5F9-7471C2C8548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48290B7-5A9D-FB60-C888-3D7ED37C22E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Group Events</a:t>
            </a:r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68B1FE-7953-0C4E-4196-845492977E6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E53CD1-287B-45D0-9973-281852EE01E6}" type="slidenum">
              <a:rPr lang="en-GB" smtClean="0"/>
              <a:t>21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286527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A019B8-C410-0A13-CF00-C4B24743E1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55B4EDF-6223-1BCD-9C22-9E20F76627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50F6725-AC40-50D7-F284-52BDA0F87E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Group Events</a:t>
            </a:r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9AEBEB-7F7C-665D-A877-5B1FB734A24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E53CD1-287B-45D0-9973-281852EE01E6}" type="slidenum">
              <a:rPr lang="en-GB" smtClean="0"/>
              <a:t>22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20373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CC379-25CF-446F-86AC-C31BCC5615F8}" type="datetimeFigureOut">
              <a:rPr lang="en-GB" smtClean="0"/>
              <a:t>21/02/2026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7C00C-0DA3-47A0-BEA8-7413B56D96D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51535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CC379-25CF-446F-86AC-C31BCC5615F8}" type="datetimeFigureOut">
              <a:rPr lang="en-GB" smtClean="0"/>
              <a:t>21/02/2026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7C00C-0DA3-47A0-BEA8-7413B56D96D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65007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CC379-25CF-446F-86AC-C31BCC5615F8}" type="datetimeFigureOut">
              <a:rPr lang="en-GB" smtClean="0"/>
              <a:t>21/02/2026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7C00C-0DA3-47A0-BEA8-7413B56D96D0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968617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CC379-25CF-446F-86AC-C31BCC5615F8}" type="datetimeFigureOut">
              <a:rPr lang="en-GB" smtClean="0"/>
              <a:t>21/02/2026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7C00C-0DA3-47A0-BEA8-7413B56D96D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246896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CC379-25CF-446F-86AC-C31BCC5615F8}" type="datetimeFigureOut">
              <a:rPr lang="en-GB" smtClean="0"/>
              <a:t>21/02/2026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7C00C-0DA3-47A0-BEA8-7413B56D96D0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524623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CC379-25CF-446F-86AC-C31BCC5615F8}" type="datetimeFigureOut">
              <a:rPr lang="en-GB" smtClean="0"/>
              <a:t>21/02/2026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7C00C-0DA3-47A0-BEA8-7413B56D96D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679630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CC379-25CF-446F-86AC-C31BCC5615F8}" type="datetimeFigureOut">
              <a:rPr lang="en-GB" smtClean="0"/>
              <a:t>21/02/2026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7C00C-0DA3-47A0-BEA8-7413B56D96D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87724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CC379-25CF-446F-86AC-C31BCC5615F8}" type="datetimeFigureOut">
              <a:rPr lang="en-GB" smtClean="0"/>
              <a:t>21/02/2026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7C00C-0DA3-47A0-BEA8-7413B56D96D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0453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CC379-25CF-446F-86AC-C31BCC5615F8}" type="datetimeFigureOut">
              <a:rPr lang="en-GB" smtClean="0"/>
              <a:t>21/02/2026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7C00C-0DA3-47A0-BEA8-7413B56D96D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69173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CC379-25CF-446F-86AC-C31BCC5615F8}" type="datetimeFigureOut">
              <a:rPr lang="en-GB" smtClean="0"/>
              <a:t>21/02/2026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7C00C-0DA3-47A0-BEA8-7413B56D96D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0603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CC379-25CF-446F-86AC-C31BCC5615F8}" type="datetimeFigureOut">
              <a:rPr lang="en-GB" smtClean="0"/>
              <a:t>21/02/2026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7C00C-0DA3-47A0-BEA8-7413B56D96D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05013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CC379-25CF-446F-86AC-C31BCC5615F8}" type="datetimeFigureOut">
              <a:rPr lang="en-GB" smtClean="0"/>
              <a:t>21/02/2026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7C00C-0DA3-47A0-BEA8-7413B56D96D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76063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CC379-25CF-446F-86AC-C31BCC5615F8}" type="datetimeFigureOut">
              <a:rPr lang="en-GB" smtClean="0"/>
              <a:t>21/02/2026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7C00C-0DA3-47A0-BEA8-7413B56D96D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72728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CC379-25CF-446F-86AC-C31BCC5615F8}" type="datetimeFigureOut">
              <a:rPr lang="en-GB" smtClean="0"/>
              <a:t>21/02/2026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7C00C-0DA3-47A0-BEA8-7413B56D96D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67470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CC379-25CF-446F-86AC-C31BCC5615F8}" type="datetimeFigureOut">
              <a:rPr lang="en-GB" smtClean="0"/>
              <a:t>21/02/2026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7C00C-0DA3-47A0-BEA8-7413B56D96D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98906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CC379-25CF-446F-86AC-C31BCC5615F8}" type="datetimeFigureOut">
              <a:rPr lang="en-GB" smtClean="0"/>
              <a:t>21/02/2026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7C00C-0DA3-47A0-BEA8-7413B56D96D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781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0CC379-25CF-446F-86AC-C31BCC5615F8}" type="datetimeFigureOut">
              <a:rPr lang="en-GB" smtClean="0"/>
              <a:t>21/02/2026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787C00C-0DA3-47A0-BEA8-7413B56D96D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04514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54B436-1618-84B3-78A9-4769E20CC16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GB" dirty="0"/>
              <a:t>Liaison Meeting </a:t>
            </a:r>
            <a:br>
              <a:rPr lang="en-GB" dirty="0"/>
            </a:br>
            <a:br>
              <a:rPr lang="en-GB" dirty="0"/>
            </a:br>
            <a:r>
              <a:rPr lang="en-GB" dirty="0"/>
              <a:t>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4597139-3904-2301-23E5-83415FF5D1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35349" y="2837610"/>
            <a:ext cx="7766936" cy="1096899"/>
          </a:xfrm>
        </p:spPr>
        <p:txBody>
          <a:bodyPr>
            <a:noAutofit/>
          </a:bodyPr>
          <a:lstStyle/>
          <a:p>
            <a:pPr algn="ctr"/>
            <a:r>
              <a:rPr lang="en-GB" sz="4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KMC </a:t>
            </a:r>
          </a:p>
          <a:p>
            <a:pPr algn="ctr"/>
            <a:r>
              <a:rPr lang="en-GB" sz="4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21</a:t>
            </a:r>
            <a:r>
              <a:rPr lang="en-GB" sz="4400" b="1" baseline="30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st</a:t>
            </a:r>
            <a:r>
              <a:rPr lang="en-GB" sz="4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February 2026</a:t>
            </a:r>
          </a:p>
          <a:p>
            <a:pPr algn="ctr"/>
            <a:endParaRPr lang="en-GB" sz="4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31370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AFF9E2-E253-620A-9925-29490B2949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Balance Sheet and Profit and Loss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234B5E-5D31-61D0-57D0-ADFD0D18AD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en-GB" sz="2400" dirty="0"/>
          </a:p>
          <a:p>
            <a:pPr algn="ctr"/>
            <a:endParaRPr lang="en-GB" sz="2400" dirty="0"/>
          </a:p>
          <a:p>
            <a:pPr algn="ctr"/>
            <a:r>
              <a:rPr lang="en-GB" sz="2400" dirty="0"/>
              <a:t>When available these will be circulated and appear on the website.</a:t>
            </a:r>
          </a:p>
        </p:txBody>
      </p:sp>
    </p:spTree>
    <p:extLst>
      <p:ext uri="{BB962C8B-B14F-4D97-AF65-F5344CB8AC3E}">
        <p14:creationId xmlns:p14="http://schemas.microsoft.com/office/powerpoint/2010/main" val="14832299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9734FA-96AC-4283-8F9D-15D1A117C9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KMC needs a Chartered Accountant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2E13BC-76B5-9114-4837-7BF7686D9C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John Starley has been a massive support to the rooms for a long time. John has asked to step down from the role</a:t>
            </a:r>
          </a:p>
          <a:p>
            <a:endParaRPr lang="en-GB" dirty="0"/>
          </a:p>
          <a:p>
            <a:r>
              <a:rPr lang="en-GB" dirty="0"/>
              <a:t>I have taken over the role of Xero reconciliation but am not a chartered accountant.</a:t>
            </a:r>
          </a:p>
          <a:p>
            <a:endParaRPr lang="en-GB" dirty="0"/>
          </a:p>
          <a:p>
            <a:r>
              <a:rPr lang="en-GB" dirty="0"/>
              <a:t>Solihull Masonic Temple Limited would like the assistance of a Chartered Account current or retired, to assist in the production of Company Balance Sheets and tax returns.</a:t>
            </a:r>
          </a:p>
        </p:txBody>
      </p:sp>
    </p:spTree>
    <p:extLst>
      <p:ext uri="{BB962C8B-B14F-4D97-AF65-F5344CB8AC3E}">
        <p14:creationId xmlns:p14="http://schemas.microsoft.com/office/powerpoint/2010/main" val="39333055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395187-E95C-038E-372A-D7548B60FE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DF6CBF-58E4-DDD3-B4A7-91564CC7B0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194" y="215152"/>
            <a:ext cx="9315325" cy="914401"/>
          </a:xfrm>
        </p:spPr>
        <p:txBody>
          <a:bodyPr>
            <a:normAutofit/>
          </a:bodyPr>
          <a:lstStyle/>
          <a:p>
            <a:pPr algn="ctr"/>
            <a:r>
              <a:rPr lang="en-GB" dirty="0"/>
              <a:t>Forecast for 2026/27</a:t>
            </a:r>
            <a:endParaRPr lang="en-GB" b="1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C3AF304-486C-6103-F204-CD2B406E29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31621"/>
            <a:ext cx="8824018" cy="4509742"/>
          </a:xfrm>
        </p:spPr>
        <p:txBody>
          <a:bodyPr>
            <a:normAutofit/>
          </a:bodyPr>
          <a:lstStyle/>
          <a:p>
            <a:pPr marL="457200" lvl="1" indent="0" algn="ctr">
              <a:buNone/>
            </a:pPr>
            <a:endParaRPr lang="en-GB" sz="2600" dirty="0"/>
          </a:p>
          <a:p>
            <a:pPr lvl="1"/>
            <a:r>
              <a:rPr lang="en-GB" sz="2400" dirty="0"/>
              <a:t>Three Lodges have returned their warrants</a:t>
            </a:r>
          </a:p>
          <a:p>
            <a:pPr marL="1371600" lvl="3" indent="0">
              <a:buNone/>
            </a:pPr>
            <a:endParaRPr lang="en-GB" sz="2200" dirty="0"/>
          </a:p>
          <a:p>
            <a:pPr lvl="3"/>
            <a:r>
              <a:rPr lang="en-GB" sz="2000" dirty="0"/>
              <a:t>Doric, Justice and Solihull</a:t>
            </a:r>
          </a:p>
          <a:p>
            <a:pPr lvl="3"/>
            <a:r>
              <a:rPr lang="en-GB" sz="2000" dirty="0"/>
              <a:t>Loss of rental income c£5000 pa</a:t>
            </a:r>
          </a:p>
          <a:p>
            <a:pPr marL="1371600" lvl="3" indent="0">
              <a:buNone/>
            </a:pPr>
            <a:endParaRPr lang="en-GB" sz="2200" dirty="0"/>
          </a:p>
          <a:p>
            <a:pPr marL="936000" lvl="3"/>
            <a:r>
              <a:rPr lang="en-GB" sz="2200" dirty="0"/>
              <a:t>Tenants have moved out of the flat</a:t>
            </a:r>
          </a:p>
          <a:p>
            <a:pPr marL="1584000" lvl="4"/>
            <a:r>
              <a:rPr lang="en-GB" sz="2200" dirty="0"/>
              <a:t>Loss of rental income c£1200 per month</a:t>
            </a:r>
          </a:p>
          <a:p>
            <a:pPr marL="936000" lvl="3"/>
            <a:endParaRPr lang="en-GB" sz="2200" dirty="0"/>
          </a:p>
          <a:p>
            <a:pPr marL="741600" lvl="5" indent="0" algn="ctr">
              <a:buNone/>
            </a:pPr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27953469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21B9C3-8B11-0DA7-DE5C-CD2F75A7D0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Replacing lost revenue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5714A2-C00B-F393-D4A7-00CFA2B907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602000" lvl="5"/>
            <a:r>
              <a:rPr lang="en-GB" sz="2200" dirty="0"/>
              <a:t>Rejected the idea of a levy</a:t>
            </a:r>
          </a:p>
          <a:p>
            <a:pPr marL="1602000" lvl="5"/>
            <a:r>
              <a:rPr lang="en-GB" sz="2200" dirty="0"/>
              <a:t>2 Units are considering moving to KMC</a:t>
            </a:r>
          </a:p>
          <a:p>
            <a:pPr marL="2059200" lvl="6"/>
            <a:r>
              <a:rPr lang="en-GB" sz="2200" dirty="0"/>
              <a:t>KIV diary at KMC is congested</a:t>
            </a:r>
          </a:p>
          <a:p>
            <a:pPr marL="1602000" lvl="7"/>
            <a:r>
              <a:rPr lang="en-GB" sz="2200" dirty="0"/>
              <a:t>Discussion with Slimming World</a:t>
            </a:r>
          </a:p>
          <a:p>
            <a:pPr marL="1602000" lvl="7"/>
            <a:r>
              <a:rPr lang="en-GB" sz="2200" dirty="0"/>
              <a:t>Bar price increases.</a:t>
            </a:r>
          </a:p>
          <a:p>
            <a:pPr marL="1602000" lvl="7"/>
            <a:r>
              <a:rPr lang="en-GB" sz="2200" dirty="0"/>
              <a:t>Replace tenants asap but there will be a cost to cover flat remedials – unknown at present.</a:t>
            </a:r>
          </a:p>
          <a:p>
            <a:pPr marL="1602000" lvl="7"/>
            <a:r>
              <a:rPr lang="en-GB" sz="2200" dirty="0"/>
              <a:t>All masons can use the rooms for Birthday parties, Wakes, Office meetings etc.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96005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98BC66-6F4C-79BA-699A-D5F878EF3E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Short term position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A1ED43-267E-85AE-3620-021ADE1040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1"/>
            <a:endParaRPr lang="en-GB" dirty="0"/>
          </a:p>
          <a:p>
            <a:pPr lvl="1"/>
            <a:r>
              <a:rPr lang="en-GB" sz="2000" dirty="0"/>
              <a:t>The current cashflow projection is therefore uncertain. As previously stated in the October 2025 liaison </a:t>
            </a:r>
            <a:r>
              <a:rPr lang="en-GB" sz="2000" i="1" dirty="0">
                <a:highlight>
                  <a:srgbClr val="00FFFF"/>
                </a:highlight>
              </a:rPr>
              <a:t>“The accounts are in good order, but KMC is not cash rich”.</a:t>
            </a:r>
          </a:p>
          <a:p>
            <a:pPr lvl="1"/>
            <a:r>
              <a:rPr lang="en-GB" sz="2000" dirty="0"/>
              <a:t>With the Board's approval I have been in discussion with Steve Tranter, Provincial Treasurer and agreed non repayment of the Heritage Loan for 2026B.</a:t>
            </a:r>
          </a:p>
          <a:p>
            <a:pPr lvl="1"/>
            <a:r>
              <a:rPr lang="en-GB" sz="2000" dirty="0"/>
              <a:t>Normal repayment should be £5K per half. £10K pa.</a:t>
            </a:r>
          </a:p>
          <a:p>
            <a:pPr lvl="1"/>
            <a:r>
              <a:rPr lang="en-GB" sz="2000" dirty="0"/>
              <a:t>Loan should be cleared over a 10-year period.</a:t>
            </a:r>
          </a:p>
          <a:p>
            <a:pPr lvl="1"/>
            <a:r>
              <a:rPr lang="en-GB" sz="2000" dirty="0"/>
              <a:t>Delaying repayment provides a false position and is not sensible accounting.</a:t>
            </a:r>
          </a:p>
          <a:p>
            <a:pPr lvl="1"/>
            <a:r>
              <a:rPr lang="en-GB" sz="2000" dirty="0"/>
              <a:t>EiCR almost complete. Hope to save c£3000 on original quote. </a:t>
            </a:r>
          </a:p>
          <a:p>
            <a:pPr lvl="1"/>
            <a:r>
              <a:rPr lang="en-GB" sz="2000" dirty="0"/>
              <a:t>Flat refurbishment?</a:t>
            </a:r>
          </a:p>
        </p:txBody>
      </p:sp>
    </p:spTree>
    <p:extLst>
      <p:ext uri="{BB962C8B-B14F-4D97-AF65-F5344CB8AC3E}">
        <p14:creationId xmlns:p14="http://schemas.microsoft.com/office/powerpoint/2010/main" val="8741191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59F0BE-40E1-71FF-0A02-826323EFDD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The Museum at KMC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278990-6C44-296C-4132-F2E69D2DE1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Board want to acknowledge the contribution of Richard Kennedy.</a:t>
            </a:r>
          </a:p>
          <a:p>
            <a:r>
              <a:rPr lang="en-GB" dirty="0"/>
              <a:t>Newly appointed to the role, he has done a fantastic job with Peter Clarke from Province in cataloguing KMC museum contents.</a:t>
            </a:r>
          </a:p>
          <a:p>
            <a:r>
              <a:rPr lang="en-GB" dirty="0"/>
              <a:t>He has also assisted other Masonic rooms.</a:t>
            </a:r>
          </a:p>
          <a:p>
            <a:r>
              <a:rPr lang="en-GB" dirty="0"/>
              <a:t>Please use him as a resource for meetings where your Unit has no ritual. </a:t>
            </a:r>
          </a:p>
        </p:txBody>
      </p:sp>
    </p:spTree>
    <p:extLst>
      <p:ext uri="{BB962C8B-B14F-4D97-AF65-F5344CB8AC3E}">
        <p14:creationId xmlns:p14="http://schemas.microsoft.com/office/powerpoint/2010/main" val="25984620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B85785-10C9-1B66-ED70-977A31714F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The Community Fund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1EBE13-F50B-8CBA-D832-51AB15A2EC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Account balance is more than £1000.</a:t>
            </a:r>
          </a:p>
          <a:p>
            <a:endParaRPr lang="en-GB" dirty="0"/>
          </a:p>
          <a:p>
            <a:r>
              <a:rPr lang="en-GB" dirty="0"/>
              <a:t>Senior Mason	</a:t>
            </a:r>
          </a:p>
          <a:p>
            <a:pPr lvl="1"/>
            <a:r>
              <a:rPr lang="en-GB" dirty="0"/>
              <a:t>“There is no greater crime than a Masonic Charity account having a balance on it”.</a:t>
            </a:r>
          </a:p>
          <a:p>
            <a:pPr lvl="1"/>
            <a:endParaRPr lang="en-GB" dirty="0"/>
          </a:p>
          <a:p>
            <a:pPr marL="0" lvl="1"/>
            <a:endParaRPr lang="en-GB" dirty="0"/>
          </a:p>
          <a:p>
            <a:r>
              <a:rPr lang="en-GB" dirty="0"/>
              <a:t>Please ask the Board to match any external fund raising i.e. not Fisher House.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094283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F46FA6-3F12-BE24-AB48-9D9B5DE00A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The Community Fund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99F50F-672E-06F2-1DB7-6134B53108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Donations and amounts made 2025/26 to</a:t>
            </a:r>
          </a:p>
          <a:p>
            <a:pPr lvl="1">
              <a:tabLst>
                <a:tab pos="2880000" algn="l"/>
                <a:tab pos="5040000" algn="l"/>
                <a:tab pos="6480000" algn="l"/>
              </a:tabLst>
            </a:pPr>
            <a:r>
              <a:rPr lang="en-GB" dirty="0"/>
              <a:t>Lodge of Alliance 	£300	Warwick Myton Hospice</a:t>
            </a:r>
          </a:p>
          <a:p>
            <a:pPr lvl="1">
              <a:tabLst>
                <a:tab pos="2880000" algn="l"/>
                <a:tab pos="5040000" algn="l"/>
                <a:tab pos="6480000" algn="l"/>
              </a:tabLst>
            </a:pPr>
            <a:r>
              <a:rPr lang="en-GB" dirty="0"/>
              <a:t>Silhill Lodge 	£300	Cancer Research</a:t>
            </a:r>
          </a:p>
          <a:p>
            <a:pPr lvl="1">
              <a:tabLst>
                <a:tab pos="2880000" algn="l"/>
                <a:tab pos="5040000" algn="l"/>
                <a:tab pos="6480000" algn="l"/>
              </a:tabLst>
            </a:pPr>
            <a:r>
              <a:rPr lang="en-GB" dirty="0"/>
              <a:t>Holte Lodge 	£350	St Basils</a:t>
            </a:r>
          </a:p>
          <a:p>
            <a:pPr lvl="1">
              <a:tabLst>
                <a:tab pos="2880000" algn="l"/>
                <a:tab pos="5040000" algn="l"/>
                <a:tab pos="6480000" algn="l"/>
              </a:tabLst>
            </a:pPr>
            <a:r>
              <a:rPr lang="en-GB" dirty="0"/>
              <a:t>Solihull Lodge 	£300	Dream Makers</a:t>
            </a:r>
          </a:p>
          <a:p>
            <a:pPr lvl="2">
              <a:tabLst>
                <a:tab pos="2880000" algn="l"/>
                <a:tab pos="5040000" algn="l"/>
                <a:tab pos="6480000" algn="l"/>
              </a:tabLst>
            </a:pPr>
            <a:r>
              <a:rPr lang="en-GB" dirty="0"/>
              <a:t> – Gives disadvantaged children a holiday in Devon</a:t>
            </a:r>
          </a:p>
          <a:p>
            <a:pPr lvl="1">
              <a:tabLst>
                <a:tab pos="2880000" algn="l"/>
                <a:tab pos="5040000" algn="l"/>
                <a:tab pos="6480000" algn="l"/>
              </a:tabLst>
            </a:pPr>
            <a:r>
              <a:rPr lang="en-GB" dirty="0"/>
              <a:t>Foodbank	£500</a:t>
            </a:r>
          </a:p>
          <a:p>
            <a:pPr lvl="1">
              <a:tabLst>
                <a:tab pos="2880000" algn="l"/>
                <a:tab pos="5040000" algn="l"/>
                <a:tab pos="6480000" algn="l"/>
              </a:tabLst>
            </a:pPr>
            <a:r>
              <a:rPr lang="en-GB" dirty="0"/>
              <a:t>Shirley Sea Cadets	£400</a:t>
            </a:r>
          </a:p>
          <a:p>
            <a:pPr lvl="1"/>
            <a:r>
              <a:rPr lang="en-GB" dirty="0"/>
              <a:t>In discussion with Ian who is the Province Easter Smiles representative.</a:t>
            </a:r>
          </a:p>
        </p:txBody>
      </p:sp>
    </p:spTree>
    <p:extLst>
      <p:ext uri="{BB962C8B-B14F-4D97-AF65-F5344CB8AC3E}">
        <p14:creationId xmlns:p14="http://schemas.microsoft.com/office/powerpoint/2010/main" val="13854162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04CC35-F5DE-8C36-57A9-DB156F2EA1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9C5A1B-143D-AD8E-49D7-EDB9C614C9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The Community Fund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A02FEE-ECB3-AB0E-C5AC-323F54B700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Foodbank donations appear to have stopped?</a:t>
            </a:r>
          </a:p>
          <a:p>
            <a:endParaRPr lang="en-GB" dirty="0"/>
          </a:p>
          <a:p>
            <a:r>
              <a:rPr lang="en-GB" dirty="0"/>
              <a:t>I’m guilty. Normally leave bag by front door or forget altogether.</a:t>
            </a:r>
          </a:p>
          <a:p>
            <a:endParaRPr lang="en-GB" dirty="0"/>
          </a:p>
          <a:p>
            <a:r>
              <a:rPr lang="en-GB" dirty="0"/>
              <a:t>Cash donation through “400 club”?</a:t>
            </a:r>
          </a:p>
          <a:p>
            <a:endParaRPr lang="en-GB" dirty="0"/>
          </a:p>
          <a:p>
            <a:r>
              <a:rPr lang="en-GB" dirty="0"/>
              <a:t>Like Friends of the Temple but for Community Fund or Foodbank or both.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821051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C4337F-E74F-2469-0DB1-13BD230D9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Never say No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E82FED-C2F8-7E5D-8AB3-AEBCA6DA6D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This is an idiom I have always used.</a:t>
            </a:r>
          </a:p>
          <a:p>
            <a:r>
              <a:rPr lang="en-GB" dirty="0"/>
              <a:t>Deliberately the above is a double negative.</a:t>
            </a:r>
          </a:p>
          <a:p>
            <a:r>
              <a:rPr lang="en-GB" dirty="0"/>
              <a:t>As an example, I received an extra £250 donation to the Community Fund even though the Bank offered a lower amount.</a:t>
            </a:r>
          </a:p>
          <a:p>
            <a:r>
              <a:rPr lang="en-GB" dirty="0"/>
              <a:t>My career ended as a complaint handler for a nameless bank.</a:t>
            </a:r>
          </a:p>
          <a:p>
            <a:r>
              <a:rPr lang="en-GB" dirty="0"/>
              <a:t>At home I have received</a:t>
            </a:r>
          </a:p>
          <a:p>
            <a:pPr lvl="1"/>
            <a:r>
              <a:rPr lang="en-GB" dirty="0"/>
              <a:t>A new American Fridge Freezer.</a:t>
            </a:r>
          </a:p>
          <a:p>
            <a:pPr lvl="1"/>
            <a:r>
              <a:rPr lang="en-GB" dirty="0"/>
              <a:t>A free weekend in London with tickets to an NFL game.</a:t>
            </a:r>
          </a:p>
          <a:p>
            <a:pPr lvl="1"/>
            <a:r>
              <a:rPr lang="en-GB" dirty="0"/>
              <a:t>And more</a:t>
            </a:r>
          </a:p>
          <a:p>
            <a:pPr marL="0" lvl="1"/>
            <a:r>
              <a:rPr lang="en-GB" sz="1800" dirty="0"/>
              <a:t>Recommendation don’t complain be assertive.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235396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DFC0A5-F483-84E9-06BF-4B5D079C8A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1539240"/>
            <a:ext cx="7766936" cy="2511596"/>
          </a:xfrm>
        </p:spPr>
        <p:txBody>
          <a:bodyPr/>
          <a:lstStyle/>
          <a:p>
            <a:pPr algn="ctr">
              <a:spcBef>
                <a:spcPts val="1200"/>
              </a:spcBef>
            </a:pPr>
            <a:br>
              <a:rPr lang="en-GB" b="1" dirty="0">
                <a:solidFill>
                  <a:srgbClr val="90C226"/>
                </a:solidFill>
              </a:rPr>
            </a:br>
            <a:br>
              <a:rPr lang="en-GB" b="1" dirty="0">
                <a:solidFill>
                  <a:srgbClr val="90C226"/>
                </a:solidFill>
              </a:rPr>
            </a:br>
            <a:br>
              <a:rPr lang="en-GB" b="1" dirty="0">
                <a:solidFill>
                  <a:srgbClr val="90C226"/>
                </a:solidFill>
              </a:rPr>
            </a:br>
            <a:br>
              <a:rPr lang="en-GB" b="1" dirty="0">
                <a:solidFill>
                  <a:srgbClr val="90C226"/>
                </a:solidFill>
              </a:rPr>
            </a:br>
            <a:br>
              <a:rPr lang="en-GB" b="1" dirty="0">
                <a:solidFill>
                  <a:srgbClr val="90C226"/>
                </a:solidFill>
              </a:rPr>
            </a:br>
            <a:br>
              <a:rPr lang="en-GB" b="1" dirty="0">
                <a:solidFill>
                  <a:srgbClr val="90C226"/>
                </a:solidFill>
              </a:rPr>
            </a:br>
            <a:br>
              <a:rPr lang="en-GB" b="1" dirty="0">
                <a:solidFill>
                  <a:srgbClr val="90C226"/>
                </a:solidFill>
              </a:rPr>
            </a:br>
            <a:br>
              <a:rPr lang="en-GB" b="1" dirty="0">
                <a:solidFill>
                  <a:srgbClr val="90C226"/>
                </a:solidFill>
              </a:rPr>
            </a:br>
            <a:br>
              <a:rPr lang="en-GB" b="1" dirty="0">
                <a:solidFill>
                  <a:srgbClr val="90C226"/>
                </a:solidFill>
              </a:rPr>
            </a:br>
            <a:r>
              <a:rPr lang="en-GB" b="1" dirty="0">
                <a:solidFill>
                  <a:schemeClr val="tx1"/>
                </a:solidFill>
              </a:rPr>
              <a:t>Annual General Meeting</a:t>
            </a:r>
            <a:br>
              <a:rPr lang="en-GB" b="1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endParaRPr lang="en-GB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53204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5D12DA-AF55-E776-B672-8047BBDF42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2F1469-6B51-BC41-1C17-2BFDD999A5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440289" cy="630115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/>
              <a:t>Dining – Never say No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C4D69F-107A-0605-B53A-92EF8D8CE2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879" y="1812369"/>
            <a:ext cx="8596668" cy="4537877"/>
          </a:xfrm>
        </p:spPr>
        <p:txBody>
          <a:bodyPr>
            <a:normAutofit/>
          </a:bodyPr>
          <a:lstStyle/>
          <a:p>
            <a:endParaRPr lang="en-GB" sz="2400" dirty="0"/>
          </a:p>
          <a:p>
            <a:r>
              <a:rPr lang="en-GB" sz="1600" dirty="0"/>
              <a:t>I eventually got frustrated </a:t>
            </a:r>
            <a:r>
              <a:rPr lang="en-GB" sz="1600"/>
              <a:t>by your comments </a:t>
            </a:r>
            <a:r>
              <a:rPr lang="en-GB" sz="1600" dirty="0"/>
              <a:t>about Units not being able to dine because of low numbers.</a:t>
            </a:r>
          </a:p>
          <a:p>
            <a:r>
              <a:rPr lang="en-GB" sz="1600" dirty="0"/>
              <a:t>I have asked Treasurers and Secretaries at previous meetings to get creative.</a:t>
            </a:r>
          </a:p>
          <a:p>
            <a:r>
              <a:rPr lang="en-GB" sz="1600" dirty="0"/>
              <a:t>Spreadsheet – please leave email with David for copy.</a:t>
            </a:r>
          </a:p>
          <a:p>
            <a:pPr algn="ctr"/>
            <a:r>
              <a:rPr lang="en-GB" sz="2800" dirty="0">
                <a:solidFill>
                  <a:schemeClr val="accent1"/>
                </a:solidFill>
              </a:rPr>
              <a:t>Other Dining Matters</a:t>
            </a:r>
          </a:p>
          <a:p>
            <a:r>
              <a:rPr lang="en-GB" sz="1600" dirty="0"/>
              <a:t>You will always get a substandard meal if you arrive later than the agreed booking time.</a:t>
            </a:r>
          </a:p>
          <a:p>
            <a:r>
              <a:rPr lang="en-GB" sz="1600" dirty="0"/>
              <a:t>Mark covers bar while preparing so any stragglers to bar will detain him.</a:t>
            </a:r>
          </a:p>
          <a:p>
            <a:r>
              <a:rPr lang="en-GB" sz="1600" dirty="0"/>
              <a:t>All have alarm in our pockets. Appoint a timekeeper. Switch off Internet and 5G.</a:t>
            </a:r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232423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56B585-E1FB-0F7B-307E-7E7F1095D5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1E4B1A-561E-0F9B-5E73-1A0381F70C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70965"/>
          </a:xfrm>
        </p:spPr>
        <p:txBody>
          <a:bodyPr>
            <a:normAutofit/>
          </a:bodyPr>
          <a:lstStyle/>
          <a:p>
            <a:pPr algn="ctr"/>
            <a:r>
              <a:rPr lang="en-GB" dirty="0"/>
              <a:t>Any Other Business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211594FA-E0D1-73E7-6FCE-A26FE52356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7334" y="1380565"/>
            <a:ext cx="8361158" cy="4292763"/>
          </a:xfrm>
        </p:spPr>
        <p:txBody>
          <a:bodyPr>
            <a:normAutofit/>
          </a:bodyPr>
          <a:lstStyle/>
          <a:p>
            <a:r>
              <a:rPr lang="en-GB" dirty="0"/>
              <a:t>If you break something, please tell the Board.</a:t>
            </a:r>
          </a:p>
          <a:p>
            <a:pPr lvl="1"/>
            <a:r>
              <a:rPr lang="en-GB" dirty="0"/>
              <a:t>Junior Warden column bent.</a:t>
            </a:r>
          </a:p>
          <a:p>
            <a:pPr lvl="1"/>
            <a:r>
              <a:rPr lang="en-GB" dirty="0"/>
              <a:t>Top of DC wand.</a:t>
            </a:r>
          </a:p>
          <a:p>
            <a:pPr marL="0" lvl="1"/>
            <a:endParaRPr lang="en-GB" dirty="0"/>
          </a:p>
          <a:p>
            <a:pPr marL="0" lvl="1"/>
            <a:r>
              <a:rPr lang="en-GB" sz="1800" dirty="0"/>
              <a:t>If you see something broken, please tell the Board to see if we know</a:t>
            </a:r>
            <a:r>
              <a:rPr lang="en-GB" dirty="0"/>
              <a:t>.</a:t>
            </a:r>
          </a:p>
          <a:p>
            <a:pPr marL="741600" lvl="3" indent="-284400"/>
            <a:r>
              <a:rPr lang="en-GB" sz="1600" dirty="0"/>
              <a:t>When something is broken our reputation looks like we don’t care.</a:t>
            </a:r>
          </a:p>
          <a:p>
            <a:pPr marL="0" lvl="3" indent="-284400"/>
            <a:r>
              <a:rPr lang="en-GB" sz="1800" dirty="0"/>
              <a:t>The roles we undertake are hard enough</a:t>
            </a:r>
          </a:p>
          <a:p>
            <a:pPr marL="741600" lvl="3" indent="-284400"/>
            <a:r>
              <a:rPr lang="en-GB" sz="1600" dirty="0"/>
              <a:t>including chasing bins not being emptied</a:t>
            </a:r>
          </a:p>
          <a:p>
            <a:pPr marL="741600" lvl="3" indent="-284400"/>
            <a:r>
              <a:rPr lang="en-GB" sz="1600" dirty="0"/>
              <a:t>Toilets being blocked</a:t>
            </a:r>
          </a:p>
          <a:p>
            <a:pPr marL="741600" lvl="3" indent="-284400"/>
            <a:r>
              <a:rPr lang="en-GB" sz="1600" dirty="0"/>
              <a:t>Rentals not being paid on time</a:t>
            </a:r>
          </a:p>
          <a:p>
            <a:pPr marL="741600" lvl="3" indent="-284400"/>
            <a:endParaRPr lang="en-GB" sz="1600" dirty="0"/>
          </a:p>
          <a:p>
            <a:pPr marL="0" lvl="1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7513306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7FDB56-EBF8-096B-107C-28D6E47463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F89195-58CB-273B-B418-DBFD5640C2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70965"/>
          </a:xfrm>
        </p:spPr>
        <p:txBody>
          <a:bodyPr>
            <a:normAutofit/>
          </a:bodyPr>
          <a:lstStyle/>
          <a:p>
            <a:pPr algn="ctr"/>
            <a:r>
              <a:rPr lang="en-GB" dirty="0"/>
              <a:t>Any Other Business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2EF5CC3-6133-5DC9-2D58-0551359950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7334" y="1380565"/>
            <a:ext cx="8361158" cy="42927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GB" sz="4000" dirty="0"/>
          </a:p>
          <a:p>
            <a:pPr algn="ctr"/>
            <a:endParaRPr lang="en-GB" sz="4000" dirty="0"/>
          </a:p>
          <a:p>
            <a:pPr algn="ctr"/>
            <a:r>
              <a:rPr lang="en-GB" sz="4000" dirty="0"/>
              <a:t>Items from the floor</a:t>
            </a:r>
          </a:p>
        </p:txBody>
      </p:sp>
    </p:spTree>
    <p:extLst>
      <p:ext uri="{BB962C8B-B14F-4D97-AF65-F5344CB8AC3E}">
        <p14:creationId xmlns:p14="http://schemas.microsoft.com/office/powerpoint/2010/main" val="11629591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79FBD6-4EBA-81E1-FA19-807D426194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44415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Agenda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4ABF90-A66E-D152-A6CC-6DD6365E33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2982911"/>
          </a:xfrm>
        </p:spPr>
        <p:txBody>
          <a:bodyPr/>
          <a:lstStyle/>
          <a:p>
            <a:r>
              <a:rPr lang="en-GB" dirty="0"/>
              <a:t>1. Minutes of previous Liaison.</a:t>
            </a:r>
          </a:p>
          <a:p>
            <a:r>
              <a:rPr lang="en-GB" dirty="0"/>
              <a:t>2. Statement of financial interest or conflict.</a:t>
            </a:r>
          </a:p>
          <a:p>
            <a:r>
              <a:rPr lang="en-GB" dirty="0"/>
              <a:t>3. Reappointment of Directors for 2026/27.</a:t>
            </a:r>
          </a:p>
          <a:p>
            <a:r>
              <a:rPr lang="en-GB" dirty="0"/>
              <a:t>4. Chairman / Finance Director comments.</a:t>
            </a:r>
          </a:p>
          <a:p>
            <a:r>
              <a:rPr lang="en-GB" dirty="0"/>
              <a:t>5. The Museum at KMC.</a:t>
            </a:r>
          </a:p>
          <a:p>
            <a:r>
              <a:rPr lang="en-GB" dirty="0"/>
              <a:t>6. Community Fund.</a:t>
            </a:r>
          </a:p>
          <a:p>
            <a:r>
              <a:rPr lang="en-GB" dirty="0"/>
              <a:t>7. AOB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35104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EF01D9-6EC7-ACD6-5115-45E878B393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6B7FF8-6634-2149-6C9B-B135EE3FDD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8203" y="2081458"/>
            <a:ext cx="8596668" cy="3880773"/>
          </a:xfrm>
        </p:spPr>
        <p:txBody>
          <a:bodyPr/>
          <a:lstStyle/>
          <a:p>
            <a:pPr algn="ctr"/>
            <a:r>
              <a:rPr lang="en-GB" sz="2800" dirty="0">
                <a:solidFill>
                  <a:schemeClr val="accent1"/>
                </a:solidFill>
              </a:rPr>
              <a:t>Item 2</a:t>
            </a:r>
          </a:p>
          <a:p>
            <a:pPr algn="ctr"/>
            <a:endParaRPr lang="en-GB" dirty="0"/>
          </a:p>
          <a:p>
            <a:pPr algn="ctr"/>
            <a:r>
              <a:rPr lang="en-GB" sz="2400" dirty="0"/>
              <a:t>Statement of financial interest or conflict.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798792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A7D217-5F0A-2883-305E-55DFE7846D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Richard Pinner – RIOS/CIOB</a:t>
            </a:r>
          </a:p>
          <a:p>
            <a:r>
              <a:rPr lang="en-GB" dirty="0"/>
              <a:t>Proprietor of RS Engineering Group Limited.</a:t>
            </a:r>
          </a:p>
          <a:p>
            <a:pPr lvl="1"/>
            <a:r>
              <a:rPr lang="en-GB" dirty="0"/>
              <a:t>Richard is Risk and Buildings Director at KMC</a:t>
            </a:r>
          </a:p>
          <a:p>
            <a:pPr lvl="1"/>
            <a:r>
              <a:rPr lang="en-GB" dirty="0"/>
              <a:t>Provides weekly support in checking of fire alarms free of charge</a:t>
            </a:r>
          </a:p>
          <a:p>
            <a:pPr lvl="1"/>
            <a:r>
              <a:rPr lang="en-GB" dirty="0"/>
              <a:t>Provides maintenance of fire extinguishers free of charge</a:t>
            </a:r>
          </a:p>
          <a:p>
            <a:pPr lvl="1"/>
            <a:r>
              <a:rPr lang="en-GB" dirty="0"/>
              <a:t>Continually at premises for repairs and fault finding.</a:t>
            </a:r>
          </a:p>
          <a:p>
            <a:pPr lvl="1"/>
            <a:r>
              <a:rPr lang="en-GB" dirty="0"/>
              <a:t>Support to Electrician in completing EiCR (to follow)</a:t>
            </a:r>
          </a:p>
          <a:p>
            <a:pPr lvl="1"/>
            <a:r>
              <a:rPr lang="en-GB" dirty="0"/>
              <a:t>Offers a concessional rate to the rooms as his business is not registered for VAT.</a:t>
            </a:r>
          </a:p>
          <a:p>
            <a:pPr lvl="1"/>
            <a:r>
              <a:rPr lang="en-GB" dirty="0"/>
              <a:t>Solihull Masonic Temple Limited pay for Richard’s labour. Materials for works that he buys can sometimes be paid from his invoice.</a:t>
            </a:r>
          </a:p>
        </p:txBody>
      </p:sp>
    </p:spTree>
    <p:extLst>
      <p:ext uri="{BB962C8B-B14F-4D97-AF65-F5344CB8AC3E}">
        <p14:creationId xmlns:p14="http://schemas.microsoft.com/office/powerpoint/2010/main" val="26729847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FDA713-499F-6435-5672-93B902A4B9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7A11B5-89BE-ADDF-6B22-C655D2CE37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0C51A2-1AE3-B7B7-D807-69073059E1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8203" y="2081458"/>
            <a:ext cx="8596668" cy="3880773"/>
          </a:xfrm>
        </p:spPr>
        <p:txBody>
          <a:bodyPr/>
          <a:lstStyle/>
          <a:p>
            <a:pPr algn="ctr"/>
            <a:r>
              <a:rPr lang="en-GB" sz="2800" dirty="0">
                <a:solidFill>
                  <a:schemeClr val="accent1"/>
                </a:solidFill>
              </a:rPr>
              <a:t>Item 3</a:t>
            </a:r>
          </a:p>
          <a:p>
            <a:pPr algn="ctr"/>
            <a:endParaRPr lang="en-GB" dirty="0"/>
          </a:p>
          <a:p>
            <a:pPr algn="ctr"/>
            <a:r>
              <a:rPr lang="en-GB" sz="2400" dirty="0"/>
              <a:t>Reappointment of Directors for 2026/27.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892599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87137C-2311-699A-BBA5-854EB4B1F1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Reappointment of Directors for 2026/27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B59D3B-9F48-6F14-8FB4-C777669FE2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GB" dirty="0"/>
              <a:t>Chairman/Finance Director David Wright</a:t>
            </a:r>
            <a:endParaRPr lang="en-GB" sz="1200" dirty="0"/>
          </a:p>
          <a:p>
            <a:pPr lvl="1"/>
            <a:r>
              <a:rPr lang="en-GB" dirty="0"/>
              <a:t>Deputy Chair/Communications Ian McLeod</a:t>
            </a:r>
          </a:p>
          <a:p>
            <a:pPr lvl="1"/>
            <a:r>
              <a:rPr lang="en-GB" dirty="0"/>
              <a:t>Company Secretary/Assistant Finance Director John Grinstead</a:t>
            </a:r>
            <a:endParaRPr lang="en-GB" sz="1200" dirty="0"/>
          </a:p>
          <a:p>
            <a:pPr lvl="1"/>
            <a:r>
              <a:rPr lang="en-GB" dirty="0"/>
              <a:t>Risk/Buildings Richard Pinner</a:t>
            </a:r>
            <a:endParaRPr lang="en-GB" sz="1200" dirty="0"/>
          </a:p>
          <a:p>
            <a:pPr lvl="1"/>
            <a:r>
              <a:rPr lang="en-GB" dirty="0"/>
              <a:t>Catering and Bar Craig Thompson</a:t>
            </a:r>
            <a:endParaRPr lang="en-GB" sz="1200" dirty="0"/>
          </a:p>
          <a:p>
            <a:pPr lvl="1"/>
            <a:r>
              <a:rPr lang="en-GB" dirty="0"/>
              <a:t>Museum/Community Richard Kennedy</a:t>
            </a:r>
            <a:endParaRPr lang="en-GB" sz="1200" dirty="0"/>
          </a:p>
          <a:p>
            <a:pPr lvl="1"/>
            <a:r>
              <a:rPr lang="en-GB" dirty="0"/>
              <a:t>Assistant Company Secretary (Non-Exec) David Perkins</a:t>
            </a:r>
            <a:endParaRPr lang="en-GB" sz="1200" dirty="0"/>
          </a:p>
          <a:p>
            <a:pPr lvl="1"/>
            <a:r>
              <a:rPr lang="en-GB" dirty="0"/>
              <a:t>Webmaster (Non-Exec) Mrs Rosemary Wright</a:t>
            </a:r>
            <a:endParaRPr lang="en-GB" sz="12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803478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41C68-5231-F50B-C36B-0E7877C7E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Notes to Directors Appointments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91C619-8F31-A70C-5059-2C969E58F2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Company Secretary</a:t>
            </a:r>
          </a:p>
          <a:p>
            <a:pPr lvl="1"/>
            <a:r>
              <a:rPr lang="en-GB" dirty="0"/>
              <a:t>John Grinstead is recorded as Company Secretary on the Companies House register</a:t>
            </a:r>
          </a:p>
          <a:p>
            <a:pPr marL="0" lvl="1"/>
            <a:endParaRPr lang="en-GB" dirty="0"/>
          </a:p>
          <a:p>
            <a:pPr marL="400050" lvl="2"/>
            <a:r>
              <a:rPr lang="en-GB" sz="1800" dirty="0"/>
              <a:t>Bar Licensee</a:t>
            </a:r>
          </a:p>
          <a:p>
            <a:pPr marL="857250" lvl="3"/>
            <a:r>
              <a:rPr lang="en-GB" sz="1600" dirty="0"/>
              <a:t>Craig Thompson is the bar licensee.</a:t>
            </a:r>
          </a:p>
          <a:p>
            <a:pPr marL="857250" lvl="3"/>
            <a:endParaRPr lang="en-GB" sz="1600" dirty="0"/>
          </a:p>
          <a:p>
            <a:pPr marL="400050" lvl="2"/>
            <a:r>
              <a:rPr lang="en-GB" sz="1600" dirty="0"/>
              <a:t>	</a:t>
            </a:r>
            <a:r>
              <a:rPr lang="en-GB" sz="1800" dirty="0"/>
              <a:t>Jon Bell</a:t>
            </a:r>
          </a:p>
          <a:p>
            <a:pPr marL="0" lvl="3" indent="0">
              <a:buNone/>
            </a:pPr>
            <a:r>
              <a:rPr lang="en-GB" sz="1600" dirty="0"/>
              <a:t>		The Board would like to thank Jon for his contribution while acting as Buildings Director</a:t>
            </a:r>
          </a:p>
        </p:txBody>
      </p:sp>
    </p:spTree>
    <p:extLst>
      <p:ext uri="{BB962C8B-B14F-4D97-AF65-F5344CB8AC3E}">
        <p14:creationId xmlns:p14="http://schemas.microsoft.com/office/powerpoint/2010/main" val="39559685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B0F3E9-2567-89A6-B775-B0F40D8413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5EEC2A-4F07-50A4-3250-F016D169A3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8BD58B-F7D4-F9F4-0814-C88246B4E0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8203" y="2081458"/>
            <a:ext cx="8596668" cy="3880773"/>
          </a:xfrm>
        </p:spPr>
        <p:txBody>
          <a:bodyPr/>
          <a:lstStyle/>
          <a:p>
            <a:pPr algn="ctr"/>
            <a:r>
              <a:rPr lang="en-GB" sz="2800" dirty="0">
                <a:solidFill>
                  <a:schemeClr val="accent1"/>
                </a:solidFill>
              </a:rPr>
              <a:t>Item 4</a:t>
            </a:r>
          </a:p>
          <a:p>
            <a:pPr algn="ctr"/>
            <a:endParaRPr lang="en-GB" dirty="0"/>
          </a:p>
          <a:p>
            <a:pPr algn="ctr"/>
            <a:r>
              <a:rPr lang="en-GB" sz="2400" dirty="0"/>
              <a:t>Finance Directors report for 2025/26</a:t>
            </a:r>
          </a:p>
          <a:p>
            <a:pPr algn="ctr"/>
            <a:endParaRPr lang="en-GB" sz="2400" dirty="0"/>
          </a:p>
          <a:p>
            <a:pPr algn="ctr"/>
            <a:r>
              <a:rPr lang="en-GB" sz="2400" dirty="0"/>
              <a:t>Forecast for 2026/27.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8730234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Custom 2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00B0F0"/>
      </a:accent1>
      <a:accent2>
        <a:srgbClr val="C9F0FE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4507</TotalTime>
  <Words>1114</Words>
  <Application>Microsoft Office PowerPoint</Application>
  <PresentationFormat>Widescreen</PresentationFormat>
  <Paragraphs>171</Paragraphs>
  <Slides>22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Aptos</vt:lpstr>
      <vt:lpstr>Arial</vt:lpstr>
      <vt:lpstr>Trebuchet MS</vt:lpstr>
      <vt:lpstr>Wingdings 3</vt:lpstr>
      <vt:lpstr>Facet</vt:lpstr>
      <vt:lpstr>Liaison Meeting    </vt:lpstr>
      <vt:lpstr>         Annual General Meeting </vt:lpstr>
      <vt:lpstr>Agenda </vt:lpstr>
      <vt:lpstr>Agenda</vt:lpstr>
      <vt:lpstr>PowerPoint Presentation</vt:lpstr>
      <vt:lpstr>Agenda</vt:lpstr>
      <vt:lpstr>Reappointment of Directors for 2026/27</vt:lpstr>
      <vt:lpstr>Notes to Directors Appointments</vt:lpstr>
      <vt:lpstr>Agenda</vt:lpstr>
      <vt:lpstr>Balance Sheet and Profit and Loss</vt:lpstr>
      <vt:lpstr>KMC needs a Chartered Accountant</vt:lpstr>
      <vt:lpstr>Forecast for 2026/27</vt:lpstr>
      <vt:lpstr>Replacing lost revenue</vt:lpstr>
      <vt:lpstr>Short term position</vt:lpstr>
      <vt:lpstr>The Museum at KMC</vt:lpstr>
      <vt:lpstr>The Community Fund</vt:lpstr>
      <vt:lpstr>The Community Fund</vt:lpstr>
      <vt:lpstr>The Community Fund</vt:lpstr>
      <vt:lpstr>Never say No</vt:lpstr>
      <vt:lpstr>Dining – Never say No</vt:lpstr>
      <vt:lpstr>Any Other Business</vt:lpstr>
      <vt:lpstr>Any Other Business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Annual Fire Training/Alignment</dc:title>
  <dc:creator>andrew lee</dc:creator>
  <cp:lastModifiedBy>Dave Wright</cp:lastModifiedBy>
  <cp:revision>3</cp:revision>
  <dcterms:created xsi:type="dcterms:W3CDTF">2023-08-01T14:52:48Z</dcterms:created>
  <dcterms:modified xsi:type="dcterms:W3CDTF">2026-02-21T10:25:09Z</dcterms:modified>
</cp:coreProperties>
</file>