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4" r:id="rId8"/>
    <p:sldId id="261" r:id="rId9"/>
    <p:sldId id="263"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4" d="100"/>
          <a:sy n="64" d="100"/>
        </p:scale>
        <p:origin x="758"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65153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46500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96861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524689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2462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367963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868772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1045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76917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03/09/2023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4060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0CC379-25CF-446F-86AC-C31BCC5615F8}" type="datetimeFigureOut">
              <a:rPr lang="en-GB" smtClean="0"/>
              <a:t>03/09/2023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90501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0CC379-25CF-446F-86AC-C31BCC5615F8}" type="datetimeFigureOut">
              <a:rPr lang="en-GB" smtClean="0"/>
              <a:t>03/09/2023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07606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0CC379-25CF-446F-86AC-C31BCC5615F8}" type="datetimeFigureOut">
              <a:rPr lang="en-GB" smtClean="0"/>
              <a:t>03/09/2023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97272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CC379-25CF-446F-86AC-C31BCC5615F8}" type="datetimeFigureOut">
              <a:rPr lang="en-GB" smtClean="0"/>
              <a:t>03/09/2023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567470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0CC379-25CF-446F-86AC-C31BCC5615F8}" type="datetimeFigureOut">
              <a:rPr lang="en-GB" smtClean="0"/>
              <a:t>03/09/2023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198906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0CC379-25CF-446F-86AC-C31BCC5615F8}" type="datetimeFigureOut">
              <a:rPr lang="en-GB" smtClean="0"/>
              <a:t>03/09/2023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8678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0CC379-25CF-446F-86AC-C31BCC5615F8}" type="datetimeFigureOut">
              <a:rPr lang="en-GB" smtClean="0"/>
              <a:t>03/09/2023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87C00C-0DA3-47A0-BEA8-7413B56D96D0}" type="slidenum">
              <a:rPr lang="en-GB" smtClean="0"/>
              <a:t>‹#›</a:t>
            </a:fld>
            <a:endParaRPr lang="en-GB"/>
          </a:p>
        </p:txBody>
      </p:sp>
    </p:spTree>
    <p:extLst>
      <p:ext uri="{BB962C8B-B14F-4D97-AF65-F5344CB8AC3E}">
        <p14:creationId xmlns:p14="http://schemas.microsoft.com/office/powerpoint/2010/main" val="3204514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4B436-1618-84B3-78A9-4769E20CC16C}"/>
              </a:ext>
            </a:extLst>
          </p:cNvPr>
          <p:cNvSpPr>
            <a:spLocks noGrp="1"/>
          </p:cNvSpPr>
          <p:nvPr>
            <p:ph type="ctrTitle"/>
          </p:nvPr>
        </p:nvSpPr>
        <p:spPr/>
        <p:txBody>
          <a:bodyPr/>
          <a:lstStyle/>
          <a:p>
            <a:r>
              <a:rPr lang="en-GB" dirty="0"/>
              <a:t>Annual Fire Training/Recap</a:t>
            </a:r>
          </a:p>
        </p:txBody>
      </p:sp>
      <p:sp>
        <p:nvSpPr>
          <p:cNvPr id="3" name="Subtitle 2">
            <a:extLst>
              <a:ext uri="{FF2B5EF4-FFF2-40B4-BE49-F238E27FC236}">
                <a16:creationId xmlns:a16="http://schemas.microsoft.com/office/drawing/2014/main" id="{54597139-3904-2301-23E5-83415FF5D149}"/>
              </a:ext>
            </a:extLst>
          </p:cNvPr>
          <p:cNvSpPr>
            <a:spLocks noGrp="1"/>
          </p:cNvSpPr>
          <p:nvPr>
            <p:ph type="subTitle" idx="1"/>
          </p:nvPr>
        </p:nvSpPr>
        <p:spPr/>
        <p:txBody>
          <a:bodyPr/>
          <a:lstStyle/>
          <a:p>
            <a:r>
              <a:rPr lang="en-GB" dirty="0"/>
              <a:t>Knowle Centre for Freemasonry</a:t>
            </a:r>
          </a:p>
        </p:txBody>
      </p:sp>
    </p:spTree>
    <p:extLst>
      <p:ext uri="{BB962C8B-B14F-4D97-AF65-F5344CB8AC3E}">
        <p14:creationId xmlns:p14="http://schemas.microsoft.com/office/powerpoint/2010/main" val="279313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07E7-18A5-16E3-8727-4B2DB8C4A74C}"/>
              </a:ext>
            </a:extLst>
          </p:cNvPr>
          <p:cNvSpPr>
            <a:spLocks noGrp="1"/>
          </p:cNvSpPr>
          <p:nvPr>
            <p:ph type="title"/>
          </p:nvPr>
        </p:nvSpPr>
        <p:spPr/>
        <p:txBody>
          <a:bodyPr/>
          <a:lstStyle/>
          <a:p>
            <a:pPr algn="ctr"/>
            <a:r>
              <a:rPr lang="en-GB" dirty="0"/>
              <a:t> </a:t>
            </a:r>
            <a:r>
              <a:rPr lang="en-GB" sz="4800" dirty="0"/>
              <a:t>Questions</a:t>
            </a:r>
          </a:p>
        </p:txBody>
      </p:sp>
      <p:sp>
        <p:nvSpPr>
          <p:cNvPr id="3" name="Content Placeholder 2">
            <a:extLst>
              <a:ext uri="{FF2B5EF4-FFF2-40B4-BE49-F238E27FC236}">
                <a16:creationId xmlns:a16="http://schemas.microsoft.com/office/drawing/2014/main" id="{3EB2BAD4-81B5-11C4-5EF9-9F833971AF84}"/>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457473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63C8-C280-EE01-6E0E-237968AC8BCF}"/>
              </a:ext>
            </a:extLst>
          </p:cNvPr>
          <p:cNvSpPr>
            <a:spLocks noGrp="1"/>
          </p:cNvSpPr>
          <p:nvPr>
            <p:ph type="title"/>
          </p:nvPr>
        </p:nvSpPr>
        <p:spPr>
          <a:xfrm>
            <a:off x="504016" y="406400"/>
            <a:ext cx="8596668" cy="1320800"/>
          </a:xfrm>
        </p:spPr>
        <p:txBody>
          <a:bodyPr>
            <a:normAutofit fontScale="90000"/>
          </a:bodyPr>
          <a:lstStyle/>
          <a:p>
            <a:pPr algn="ctr"/>
            <a:r>
              <a:rPr lang="en-GB" b="1" dirty="0"/>
              <a:t>Key and Unique difficulties to be addressed when meeting at most masonic Centres.</a:t>
            </a:r>
          </a:p>
        </p:txBody>
      </p:sp>
      <p:sp>
        <p:nvSpPr>
          <p:cNvPr id="3" name="Content Placeholder 2">
            <a:extLst>
              <a:ext uri="{FF2B5EF4-FFF2-40B4-BE49-F238E27FC236}">
                <a16:creationId xmlns:a16="http://schemas.microsoft.com/office/drawing/2014/main" id="{D000CD4F-CEC2-D29F-5AE2-C31335F28937}"/>
              </a:ext>
            </a:extLst>
          </p:cNvPr>
          <p:cNvSpPr>
            <a:spLocks noGrp="1"/>
          </p:cNvSpPr>
          <p:nvPr>
            <p:ph idx="1"/>
          </p:nvPr>
        </p:nvSpPr>
        <p:spPr>
          <a:xfrm>
            <a:off x="557805" y="1819930"/>
            <a:ext cx="8596668" cy="4509152"/>
          </a:xfrm>
        </p:spPr>
        <p:txBody>
          <a:bodyPr>
            <a:normAutofit fontScale="92500" lnSpcReduction="20000"/>
          </a:bodyPr>
          <a:lstStyle/>
          <a:p>
            <a:pPr marL="0" indent="0">
              <a:buNone/>
            </a:pPr>
            <a:r>
              <a:rPr lang="en-GB" sz="2400" b="1" dirty="0"/>
              <a:t>There are some key themes to think about when going through this session such as  </a:t>
            </a:r>
          </a:p>
          <a:p>
            <a:r>
              <a:rPr lang="en-GB" b="1" dirty="0"/>
              <a:t>KMC is an unmanned building and hence there are no KMC employees or contractors present to direct you should a fire arise. You need to familiarise yourself with the warnings, signs, procedures and meeting places.</a:t>
            </a:r>
          </a:p>
          <a:p>
            <a:r>
              <a:rPr lang="en-GB" b="1" dirty="0"/>
              <a:t>As a result, Lodges are responsible for their own safety activities and execution of practices whilst meeting at KMC. In the absence of a specific fire officer in the lodge the WM is the ‘responsible officer’ for ensuring safety in such situations</a:t>
            </a:r>
          </a:p>
          <a:p>
            <a:r>
              <a:rPr lang="en-GB" b="1" dirty="0"/>
              <a:t>Visitors to your Lodge depend upon you, to guide them to safety</a:t>
            </a:r>
          </a:p>
          <a:p>
            <a:r>
              <a:rPr lang="en-GB" b="1" dirty="0"/>
              <a:t>Please familiarise yourselves with the Fire procedures and preferably appoint a fire officer. Many Lodges don’t and this is recommended.</a:t>
            </a:r>
          </a:p>
          <a:p>
            <a:r>
              <a:rPr lang="en-GB" b="1" dirty="0"/>
              <a:t>There are many infirm, disabled or frail masons attending meetings. Please provide adequate options for those people.</a:t>
            </a:r>
          </a:p>
          <a:p>
            <a:r>
              <a:rPr lang="en-GB" b="1" dirty="0"/>
              <a:t>Think about how to apply the procedures not only for Lodge meetings/LOI but also for Festive Boards and for Officers meetings. Do you take a register of attending people for such meetings?</a:t>
            </a:r>
          </a:p>
          <a:p>
            <a:endParaRPr lang="en-GB" b="1" dirty="0"/>
          </a:p>
          <a:p>
            <a:endParaRPr lang="en-GB" dirty="0"/>
          </a:p>
        </p:txBody>
      </p:sp>
    </p:spTree>
    <p:extLst>
      <p:ext uri="{BB962C8B-B14F-4D97-AF65-F5344CB8AC3E}">
        <p14:creationId xmlns:p14="http://schemas.microsoft.com/office/powerpoint/2010/main" val="302677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C362-0228-A8C6-2AF4-A5ABB1667305}"/>
              </a:ext>
            </a:extLst>
          </p:cNvPr>
          <p:cNvSpPr>
            <a:spLocks noGrp="1"/>
          </p:cNvSpPr>
          <p:nvPr>
            <p:ph type="title"/>
          </p:nvPr>
        </p:nvSpPr>
        <p:spPr>
          <a:xfrm>
            <a:off x="593663" y="406400"/>
            <a:ext cx="8596668" cy="1320800"/>
          </a:xfrm>
        </p:spPr>
        <p:txBody>
          <a:bodyPr/>
          <a:lstStyle/>
          <a:p>
            <a:pPr algn="ctr"/>
            <a:r>
              <a:rPr lang="en-GB" b="1" dirty="0"/>
              <a:t>Key Responsibilities</a:t>
            </a:r>
          </a:p>
        </p:txBody>
      </p:sp>
      <p:sp>
        <p:nvSpPr>
          <p:cNvPr id="4" name="Content Placeholder 3">
            <a:extLst>
              <a:ext uri="{FF2B5EF4-FFF2-40B4-BE49-F238E27FC236}">
                <a16:creationId xmlns:a16="http://schemas.microsoft.com/office/drawing/2014/main" id="{8B8172F2-5761-59AF-1399-D313457B39D6}"/>
              </a:ext>
            </a:extLst>
          </p:cNvPr>
          <p:cNvSpPr>
            <a:spLocks noGrp="1"/>
          </p:cNvSpPr>
          <p:nvPr>
            <p:ph sz="half" idx="1"/>
          </p:nvPr>
        </p:nvSpPr>
        <p:spPr>
          <a:xfrm>
            <a:off x="112813" y="1431555"/>
            <a:ext cx="4862855" cy="4796022"/>
          </a:xfrm>
        </p:spPr>
        <p:txBody>
          <a:bodyPr>
            <a:normAutofit fontScale="92500" lnSpcReduction="20000"/>
          </a:bodyPr>
          <a:lstStyle/>
          <a:p>
            <a:pPr marL="0" indent="0" algn="ctr">
              <a:buNone/>
            </a:pPr>
            <a:r>
              <a:rPr lang="en-GB" b="1" u="sng" dirty="0"/>
              <a:t>Temple</a:t>
            </a:r>
          </a:p>
          <a:p>
            <a:r>
              <a:rPr lang="en-GB" dirty="0"/>
              <a:t>To provide fire safety and evacuation processes</a:t>
            </a:r>
          </a:p>
          <a:p>
            <a:r>
              <a:rPr lang="en-GB" dirty="0"/>
              <a:t>To provide a fire warning system (alarm) and adequate alarm activation points</a:t>
            </a:r>
          </a:p>
          <a:p>
            <a:r>
              <a:rPr lang="en-GB" dirty="0"/>
              <a:t>To provide sufficient escape routes and exits </a:t>
            </a:r>
            <a:r>
              <a:rPr lang="en-GB" dirty="0" err="1"/>
              <a:t>incl</a:t>
            </a:r>
            <a:r>
              <a:rPr lang="en-GB" dirty="0"/>
              <a:t> emergency lighting</a:t>
            </a:r>
          </a:p>
          <a:p>
            <a:r>
              <a:rPr lang="en-GB" dirty="0"/>
              <a:t>To provide instructions for every meeting</a:t>
            </a:r>
          </a:p>
          <a:p>
            <a:r>
              <a:rPr lang="en-GB" dirty="0"/>
              <a:t>To provide evacuation choices/processes</a:t>
            </a:r>
          </a:p>
          <a:p>
            <a:r>
              <a:rPr lang="en-GB" dirty="0"/>
              <a:t>To provide a regular fire safety risk assessment </a:t>
            </a:r>
          </a:p>
          <a:p>
            <a:r>
              <a:rPr lang="en-GB" dirty="0"/>
              <a:t>To provide ‘safe’ meeting points on evacuation</a:t>
            </a:r>
          </a:p>
          <a:p>
            <a:r>
              <a:rPr lang="en-GB" dirty="0"/>
              <a:t>To provide ‘last resort’ Fire extinguishers should they be required.</a:t>
            </a:r>
          </a:p>
          <a:p>
            <a:r>
              <a:rPr lang="en-GB" dirty="0"/>
              <a:t>Providing Fire partition barriers where necessary.</a:t>
            </a:r>
          </a:p>
        </p:txBody>
      </p:sp>
      <p:sp>
        <p:nvSpPr>
          <p:cNvPr id="5" name="Content Placeholder 4">
            <a:extLst>
              <a:ext uri="{FF2B5EF4-FFF2-40B4-BE49-F238E27FC236}">
                <a16:creationId xmlns:a16="http://schemas.microsoft.com/office/drawing/2014/main" id="{EFAC636E-FF66-5731-6963-EB140839B092}"/>
              </a:ext>
            </a:extLst>
          </p:cNvPr>
          <p:cNvSpPr>
            <a:spLocks noGrp="1"/>
          </p:cNvSpPr>
          <p:nvPr>
            <p:ph sz="half" idx="2"/>
          </p:nvPr>
        </p:nvSpPr>
        <p:spPr>
          <a:xfrm>
            <a:off x="4975668" y="1321085"/>
            <a:ext cx="4793130" cy="4733174"/>
          </a:xfrm>
        </p:spPr>
        <p:txBody>
          <a:bodyPr>
            <a:normAutofit fontScale="92500" lnSpcReduction="20000"/>
          </a:bodyPr>
          <a:lstStyle/>
          <a:p>
            <a:pPr marL="0" indent="0" algn="ctr">
              <a:buNone/>
            </a:pPr>
            <a:r>
              <a:rPr lang="en-GB" b="1" u="sng" dirty="0"/>
              <a:t>Unit Meeting at KMC </a:t>
            </a:r>
          </a:p>
          <a:p>
            <a:r>
              <a:rPr lang="en-GB" dirty="0"/>
              <a:t>To provide a list of attendees at every meeting for use in evacuation</a:t>
            </a:r>
          </a:p>
          <a:p>
            <a:r>
              <a:rPr lang="en-GB" dirty="0"/>
              <a:t>To ensure all </a:t>
            </a:r>
            <a:r>
              <a:rPr lang="en-GB" b="1" dirty="0"/>
              <a:t>attendees</a:t>
            </a:r>
            <a:r>
              <a:rPr lang="en-GB" dirty="0"/>
              <a:t> </a:t>
            </a:r>
            <a:r>
              <a:rPr lang="en-GB" b="1" dirty="0"/>
              <a:t>and members </a:t>
            </a:r>
            <a:r>
              <a:rPr lang="en-GB" dirty="0"/>
              <a:t>are aware of the fire safety processes before starting a meeting and generally in any case. Do you distribute them to all members?</a:t>
            </a:r>
          </a:p>
          <a:p>
            <a:r>
              <a:rPr lang="en-GB" dirty="0"/>
              <a:t>To ensure all evacuation and recording processes are executed upon an incident</a:t>
            </a:r>
          </a:p>
          <a:p>
            <a:r>
              <a:rPr lang="en-GB" dirty="0"/>
              <a:t>To not store anything flammable in their storage lockers (</a:t>
            </a:r>
            <a:r>
              <a:rPr lang="en-GB" dirty="0" err="1"/>
              <a:t>incl</a:t>
            </a:r>
            <a:r>
              <a:rPr lang="en-GB" dirty="0"/>
              <a:t> alcohol or matches)</a:t>
            </a:r>
          </a:p>
          <a:p>
            <a:r>
              <a:rPr lang="en-GB" dirty="0"/>
              <a:t>To provide insurance for your own belongings incl. </a:t>
            </a:r>
            <a:r>
              <a:rPr lang="en-GB" dirty="0" err="1"/>
              <a:t>honors</a:t>
            </a:r>
            <a:r>
              <a:rPr lang="en-GB" dirty="0"/>
              <a:t> boards.</a:t>
            </a:r>
          </a:p>
          <a:p>
            <a:r>
              <a:rPr lang="en-GB" dirty="0"/>
              <a:t>To provide contingency for less physically able attendees.</a:t>
            </a:r>
          </a:p>
          <a:p>
            <a:r>
              <a:rPr lang="en-GB" dirty="0"/>
              <a:t>Do not block escape routes (with disabled scooters, equipment or people)</a:t>
            </a:r>
          </a:p>
        </p:txBody>
      </p:sp>
    </p:spTree>
    <p:extLst>
      <p:ext uri="{BB962C8B-B14F-4D97-AF65-F5344CB8AC3E}">
        <p14:creationId xmlns:p14="http://schemas.microsoft.com/office/powerpoint/2010/main" val="47451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42789-1E74-5981-D193-454C9AC44880}"/>
              </a:ext>
            </a:extLst>
          </p:cNvPr>
          <p:cNvSpPr>
            <a:spLocks noGrp="1"/>
          </p:cNvSpPr>
          <p:nvPr>
            <p:ph type="title"/>
          </p:nvPr>
        </p:nvSpPr>
        <p:spPr>
          <a:xfrm>
            <a:off x="456204" y="268941"/>
            <a:ext cx="8596668" cy="1320800"/>
          </a:xfrm>
        </p:spPr>
        <p:txBody>
          <a:bodyPr/>
          <a:lstStyle/>
          <a:p>
            <a:pPr algn="ctr"/>
            <a:r>
              <a:rPr lang="en-GB" b="1" dirty="0"/>
              <a:t>KMC Communication of Fire Safety Instructions</a:t>
            </a:r>
          </a:p>
        </p:txBody>
      </p:sp>
      <p:sp>
        <p:nvSpPr>
          <p:cNvPr id="3" name="Content Placeholder 2">
            <a:extLst>
              <a:ext uri="{FF2B5EF4-FFF2-40B4-BE49-F238E27FC236}">
                <a16:creationId xmlns:a16="http://schemas.microsoft.com/office/drawing/2014/main" id="{8B3AA939-BD8E-E99B-7A32-9B65673E561E}"/>
              </a:ext>
            </a:extLst>
          </p:cNvPr>
          <p:cNvSpPr>
            <a:spLocks noGrp="1"/>
          </p:cNvSpPr>
          <p:nvPr>
            <p:ph idx="1"/>
          </p:nvPr>
        </p:nvSpPr>
        <p:spPr>
          <a:xfrm>
            <a:off x="662393" y="1589741"/>
            <a:ext cx="8596668" cy="4509151"/>
          </a:xfrm>
        </p:spPr>
        <p:txBody>
          <a:bodyPr/>
          <a:lstStyle/>
          <a:p>
            <a:r>
              <a:rPr lang="en-GB" b="1" dirty="0"/>
              <a:t>Fire Safety Instructions – instructions which have been left on the Secretary’s desk are to be read out before each meeting starts. That is the duty of the Lodge. They explain escape routes, meeting places, actions upon an incident</a:t>
            </a:r>
          </a:p>
          <a:p>
            <a:r>
              <a:rPr lang="en-GB" b="1" dirty="0">
                <a:solidFill>
                  <a:srgbClr val="FF0000"/>
                </a:solidFill>
              </a:rPr>
              <a:t>The KMC website has a You Tube video of what to do in a fire – please watch/understand and encourage all your members to watch. It is under the about section and called ‘Fire Evacuation Procedures’</a:t>
            </a:r>
          </a:p>
          <a:p>
            <a:r>
              <a:rPr lang="en-GB" b="1" dirty="0"/>
              <a:t>Fire Exits are clearly marked in statutory form</a:t>
            </a:r>
          </a:p>
          <a:p>
            <a:r>
              <a:rPr lang="en-GB" b="1" dirty="0">
                <a:solidFill>
                  <a:srgbClr val="FF0000"/>
                </a:solidFill>
              </a:rPr>
              <a:t>Fire Evacuation diagrams are displayed in the Lodge room (back of door), Robing Room (back of door), meeting rooms,  dining room fire exit and front door. Fire Doors use statutory unlockable bar release mechanisms.</a:t>
            </a:r>
          </a:p>
          <a:p>
            <a:r>
              <a:rPr lang="en-GB" b="1" dirty="0"/>
              <a:t>An Annual session is held at the September Liaison meeting to recap on processes and to answer any questions people may have prior to the start of any masonic season. It is your duty to attend!!</a:t>
            </a:r>
          </a:p>
          <a:p>
            <a:endParaRPr lang="en-GB" dirty="0"/>
          </a:p>
        </p:txBody>
      </p:sp>
    </p:spTree>
    <p:extLst>
      <p:ext uri="{BB962C8B-B14F-4D97-AF65-F5344CB8AC3E}">
        <p14:creationId xmlns:p14="http://schemas.microsoft.com/office/powerpoint/2010/main" val="3216442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43AF-FF8D-500E-B9F7-E35AFC033349}"/>
              </a:ext>
            </a:extLst>
          </p:cNvPr>
          <p:cNvSpPr>
            <a:spLocks noGrp="1"/>
          </p:cNvSpPr>
          <p:nvPr>
            <p:ph type="title"/>
          </p:nvPr>
        </p:nvSpPr>
        <p:spPr/>
        <p:txBody>
          <a:bodyPr/>
          <a:lstStyle/>
          <a:p>
            <a:pPr algn="ctr"/>
            <a:r>
              <a:rPr lang="en-GB" b="1" dirty="0"/>
              <a:t>Key Processes and Safety Rules</a:t>
            </a:r>
          </a:p>
        </p:txBody>
      </p:sp>
      <p:sp>
        <p:nvSpPr>
          <p:cNvPr id="3" name="Content Placeholder 2">
            <a:extLst>
              <a:ext uri="{FF2B5EF4-FFF2-40B4-BE49-F238E27FC236}">
                <a16:creationId xmlns:a16="http://schemas.microsoft.com/office/drawing/2014/main" id="{B30C6C88-D937-4661-75A8-EEE4F3378639}"/>
              </a:ext>
            </a:extLst>
          </p:cNvPr>
          <p:cNvSpPr>
            <a:spLocks noGrp="1"/>
          </p:cNvSpPr>
          <p:nvPr>
            <p:ph idx="1"/>
          </p:nvPr>
        </p:nvSpPr>
        <p:spPr>
          <a:xfrm>
            <a:off x="611593" y="1592825"/>
            <a:ext cx="8596668" cy="4700399"/>
          </a:xfrm>
        </p:spPr>
        <p:txBody>
          <a:bodyPr>
            <a:normAutofit fontScale="92500" lnSpcReduction="20000"/>
          </a:bodyPr>
          <a:lstStyle/>
          <a:p>
            <a:r>
              <a:rPr lang="en-GB" dirty="0"/>
              <a:t>It should be noted that Fire alarm testing by our contractors only occurs when KMC is empty so if you hear an alarm then </a:t>
            </a:r>
            <a:r>
              <a:rPr lang="en-GB" b="1" dirty="0"/>
              <a:t>ASSUME it is REAL.</a:t>
            </a:r>
          </a:p>
          <a:p>
            <a:r>
              <a:rPr lang="en-GB" b="1" dirty="0"/>
              <a:t>If you smell or suspect a fire </a:t>
            </a:r>
            <a:r>
              <a:rPr lang="en-GB" dirty="0"/>
              <a:t>and it is safe to do so, then then </a:t>
            </a:r>
            <a:r>
              <a:rPr lang="en-GB" b="1" dirty="0"/>
              <a:t>activate one of the fire alarms </a:t>
            </a:r>
            <a:r>
              <a:rPr lang="en-GB" dirty="0"/>
              <a:t>– better to be safe than sorry. They are clearly marked ‘break glass’ style and in sufficient supply around the building.  </a:t>
            </a:r>
          </a:p>
          <a:p>
            <a:r>
              <a:rPr lang="en-GB" b="1" dirty="0"/>
              <a:t>Follow the instructions of the Lodges nominated officer </a:t>
            </a:r>
            <a:r>
              <a:rPr lang="en-GB" dirty="0"/>
              <a:t>in such circumstances.</a:t>
            </a:r>
          </a:p>
          <a:p>
            <a:r>
              <a:rPr lang="en-GB" b="1" dirty="0"/>
              <a:t>Evacuate immediately</a:t>
            </a:r>
            <a:r>
              <a:rPr lang="en-GB" dirty="0"/>
              <a:t> by the nearest fire exit (clearly marked). Do not attempt to fight the fire. Ensure you have your roll call with you. Do not attempt to take personal belongings. </a:t>
            </a:r>
          </a:p>
          <a:p>
            <a:r>
              <a:rPr lang="en-GB" dirty="0"/>
              <a:t>There is a </a:t>
            </a:r>
            <a:r>
              <a:rPr lang="en-GB" b="1" dirty="0"/>
              <a:t>ramp </a:t>
            </a:r>
            <a:r>
              <a:rPr lang="en-GB" dirty="0"/>
              <a:t>for wheelchairs or less able for the small step in the lodge room leading to the fire exits. Externally all exits are light by motion sensor lights to ensure your route is well lit.</a:t>
            </a:r>
          </a:p>
          <a:p>
            <a:r>
              <a:rPr lang="en-GB" dirty="0"/>
              <a:t>There is a </a:t>
            </a:r>
            <a:r>
              <a:rPr lang="en-GB" b="1" dirty="0"/>
              <a:t>break glass hammer </a:t>
            </a:r>
            <a:r>
              <a:rPr lang="en-GB" dirty="0"/>
              <a:t>if needed in each meeting room.</a:t>
            </a:r>
          </a:p>
          <a:p>
            <a:r>
              <a:rPr lang="en-GB" b="1" dirty="0"/>
              <a:t>Meet at the Evacuation meeting point (marked area in the car park). </a:t>
            </a:r>
            <a:r>
              <a:rPr lang="en-GB" dirty="0"/>
              <a:t>Stay off the main road and do not get in the way of the path for emergency vehicles. As it is extremely dangerous.</a:t>
            </a:r>
          </a:p>
          <a:p>
            <a:r>
              <a:rPr lang="en-GB" b="1" dirty="0"/>
              <a:t>Do NOT re-enter </a:t>
            </a:r>
            <a:r>
              <a:rPr lang="en-GB" dirty="0"/>
              <a:t>the </a:t>
            </a:r>
            <a:r>
              <a:rPr lang="en-GB" dirty="0" err="1"/>
              <a:t>buikding</a:t>
            </a:r>
            <a:r>
              <a:rPr lang="en-GB" dirty="0"/>
              <a:t>,</a:t>
            </a:r>
          </a:p>
        </p:txBody>
      </p:sp>
    </p:spTree>
    <p:extLst>
      <p:ext uri="{BB962C8B-B14F-4D97-AF65-F5344CB8AC3E}">
        <p14:creationId xmlns:p14="http://schemas.microsoft.com/office/powerpoint/2010/main" val="308673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43AF-FF8D-500E-B9F7-E35AFC033349}"/>
              </a:ext>
            </a:extLst>
          </p:cNvPr>
          <p:cNvSpPr>
            <a:spLocks noGrp="1"/>
          </p:cNvSpPr>
          <p:nvPr>
            <p:ph type="title"/>
          </p:nvPr>
        </p:nvSpPr>
        <p:spPr/>
        <p:txBody>
          <a:bodyPr/>
          <a:lstStyle/>
          <a:p>
            <a:r>
              <a:rPr lang="en-GB" b="1" dirty="0"/>
              <a:t>Further advisable notes……</a:t>
            </a:r>
          </a:p>
        </p:txBody>
      </p:sp>
      <p:sp>
        <p:nvSpPr>
          <p:cNvPr id="3" name="Content Placeholder 2">
            <a:extLst>
              <a:ext uri="{FF2B5EF4-FFF2-40B4-BE49-F238E27FC236}">
                <a16:creationId xmlns:a16="http://schemas.microsoft.com/office/drawing/2014/main" id="{B30C6C88-D937-4661-75A8-EEE4F3378639}"/>
              </a:ext>
            </a:extLst>
          </p:cNvPr>
          <p:cNvSpPr>
            <a:spLocks noGrp="1"/>
          </p:cNvSpPr>
          <p:nvPr>
            <p:ph idx="1"/>
          </p:nvPr>
        </p:nvSpPr>
        <p:spPr>
          <a:xfrm>
            <a:off x="611593" y="1592825"/>
            <a:ext cx="8596668" cy="4700399"/>
          </a:xfrm>
        </p:spPr>
        <p:txBody>
          <a:bodyPr>
            <a:normAutofit lnSpcReduction="10000"/>
          </a:bodyPr>
          <a:lstStyle/>
          <a:p>
            <a:r>
              <a:rPr lang="en-GB" dirty="0"/>
              <a:t>In a fire situation someone in the Lodge MUST take charge and start to give direction to follow fire safety procedures and oversee execution of them.</a:t>
            </a:r>
          </a:p>
          <a:p>
            <a:r>
              <a:rPr lang="en-GB" dirty="0"/>
              <a:t>Should the room fill with smoke try to exit by the lowest point of escape (</a:t>
            </a:r>
            <a:r>
              <a:rPr lang="en-GB" dirty="0" err="1"/>
              <a:t>eg</a:t>
            </a:r>
            <a:r>
              <a:rPr lang="en-GB" dirty="0"/>
              <a:t> the floor)</a:t>
            </a:r>
          </a:p>
          <a:p>
            <a:r>
              <a:rPr lang="en-GB" dirty="0"/>
              <a:t>Don’t be tempted to open doors (except fire doors) when a fire is in train – this could ‘let the fire in’ and give it more oxygen.</a:t>
            </a:r>
          </a:p>
          <a:p>
            <a:r>
              <a:rPr lang="en-GB" dirty="0"/>
              <a:t>Should anyone be injured and hence immobile, appoint people to evacuate them as best as possible if indeed possible</a:t>
            </a:r>
          </a:p>
          <a:p>
            <a:r>
              <a:rPr lang="en-GB" dirty="0"/>
              <a:t>Should there be less physically-able people in attendance then allocate ‘buddies’ to ensure they evacuate as quickly as able</a:t>
            </a:r>
          </a:p>
          <a:p>
            <a:r>
              <a:rPr lang="en-GB" dirty="0"/>
              <a:t>Only apply first aid to the extent you are qualified to do so – otherwise await the emergency services.</a:t>
            </a:r>
          </a:p>
          <a:p>
            <a:r>
              <a:rPr lang="en-GB" dirty="0"/>
              <a:t>It may be worth Lodges keeping their ‘tylers book’ inside the Lodge room as it may not be possible to retrieve it in a fire. That record is the primary record of attendees for the post evacuation roll call.</a:t>
            </a:r>
          </a:p>
        </p:txBody>
      </p:sp>
    </p:spTree>
    <p:extLst>
      <p:ext uri="{BB962C8B-B14F-4D97-AF65-F5344CB8AC3E}">
        <p14:creationId xmlns:p14="http://schemas.microsoft.com/office/powerpoint/2010/main" val="1391754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43AF-FF8D-500E-B9F7-E35AFC033349}"/>
              </a:ext>
            </a:extLst>
          </p:cNvPr>
          <p:cNvSpPr>
            <a:spLocks noGrp="1"/>
          </p:cNvSpPr>
          <p:nvPr>
            <p:ph type="title"/>
          </p:nvPr>
        </p:nvSpPr>
        <p:spPr>
          <a:xfrm>
            <a:off x="498040" y="418353"/>
            <a:ext cx="8596668" cy="1320800"/>
          </a:xfrm>
        </p:spPr>
        <p:txBody>
          <a:bodyPr/>
          <a:lstStyle/>
          <a:p>
            <a:pPr algn="ctr"/>
            <a:r>
              <a:rPr lang="en-GB" b="1" dirty="0"/>
              <a:t>In Simple Terms </a:t>
            </a:r>
            <a:r>
              <a:rPr lang="en-GB" b="1" u="sng" dirty="0">
                <a:solidFill>
                  <a:srgbClr val="FF0000"/>
                </a:solidFill>
              </a:rPr>
              <a:t>DO</a:t>
            </a:r>
            <a:r>
              <a:rPr lang="en-GB" b="1" dirty="0"/>
              <a:t> the following…</a:t>
            </a:r>
          </a:p>
        </p:txBody>
      </p:sp>
      <p:sp>
        <p:nvSpPr>
          <p:cNvPr id="3" name="Content Placeholder 2">
            <a:extLst>
              <a:ext uri="{FF2B5EF4-FFF2-40B4-BE49-F238E27FC236}">
                <a16:creationId xmlns:a16="http://schemas.microsoft.com/office/drawing/2014/main" id="{B30C6C88-D937-4661-75A8-EEE4F3378639}"/>
              </a:ext>
            </a:extLst>
          </p:cNvPr>
          <p:cNvSpPr>
            <a:spLocks noGrp="1"/>
          </p:cNvSpPr>
          <p:nvPr>
            <p:ph idx="1"/>
          </p:nvPr>
        </p:nvSpPr>
        <p:spPr>
          <a:xfrm>
            <a:off x="611593" y="1592825"/>
            <a:ext cx="8596668" cy="4592822"/>
          </a:xfrm>
        </p:spPr>
        <p:txBody>
          <a:bodyPr>
            <a:normAutofit/>
          </a:bodyPr>
          <a:lstStyle/>
          <a:p>
            <a:r>
              <a:rPr lang="en-GB" sz="2800" b="1" dirty="0"/>
              <a:t>Raise &amp; Activate Alarm (if not already)</a:t>
            </a:r>
          </a:p>
          <a:p>
            <a:r>
              <a:rPr lang="en-GB" sz="2800" b="1" dirty="0"/>
              <a:t>Evacuate</a:t>
            </a:r>
          </a:p>
          <a:p>
            <a:r>
              <a:rPr lang="en-GB" sz="2800" b="1" dirty="0"/>
              <a:t>Call emergency Services</a:t>
            </a:r>
          </a:p>
          <a:p>
            <a:r>
              <a:rPr lang="en-GB" sz="2800" b="1" dirty="0"/>
              <a:t>Account for all attendees at Evacuation point</a:t>
            </a:r>
          </a:p>
          <a:p>
            <a:r>
              <a:rPr lang="en-GB" sz="2800" b="1" dirty="0"/>
              <a:t>Await Emergency Services to receive further instruction but do not re-enter until given permission from emergency services and do NOT get in their way – it is a safety hazard for your attendees</a:t>
            </a:r>
          </a:p>
        </p:txBody>
      </p:sp>
    </p:spTree>
    <p:extLst>
      <p:ext uri="{BB962C8B-B14F-4D97-AF65-F5344CB8AC3E}">
        <p14:creationId xmlns:p14="http://schemas.microsoft.com/office/powerpoint/2010/main" val="232338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C1CAD-AA76-D92F-F822-F420CAFCD321}"/>
              </a:ext>
            </a:extLst>
          </p:cNvPr>
          <p:cNvSpPr>
            <a:spLocks noGrp="1"/>
          </p:cNvSpPr>
          <p:nvPr>
            <p:ph type="title"/>
          </p:nvPr>
        </p:nvSpPr>
        <p:spPr/>
        <p:txBody>
          <a:bodyPr/>
          <a:lstStyle/>
          <a:p>
            <a:r>
              <a:rPr lang="en-GB" b="1" u="sng" dirty="0">
                <a:solidFill>
                  <a:srgbClr val="FF0000"/>
                </a:solidFill>
              </a:rPr>
              <a:t>Do Not</a:t>
            </a:r>
            <a:r>
              <a:rPr lang="en-GB" b="1" dirty="0"/>
              <a:t>……………..</a:t>
            </a:r>
          </a:p>
        </p:txBody>
      </p:sp>
      <p:sp>
        <p:nvSpPr>
          <p:cNvPr id="3" name="Content Placeholder 2">
            <a:extLst>
              <a:ext uri="{FF2B5EF4-FFF2-40B4-BE49-F238E27FC236}">
                <a16:creationId xmlns:a16="http://schemas.microsoft.com/office/drawing/2014/main" id="{40BA528B-5E8E-AC0E-94BE-2172535C87C7}"/>
              </a:ext>
            </a:extLst>
          </p:cNvPr>
          <p:cNvSpPr>
            <a:spLocks noGrp="1"/>
          </p:cNvSpPr>
          <p:nvPr>
            <p:ph idx="1"/>
          </p:nvPr>
        </p:nvSpPr>
        <p:spPr>
          <a:xfrm>
            <a:off x="677334" y="1930400"/>
            <a:ext cx="8596668" cy="3880773"/>
          </a:xfrm>
        </p:spPr>
        <p:txBody>
          <a:bodyPr>
            <a:normAutofit fontScale="92500" lnSpcReduction="20000"/>
          </a:bodyPr>
          <a:lstStyle/>
          <a:p>
            <a:r>
              <a:rPr lang="en-GB" sz="2800" b="1" dirty="0"/>
              <a:t>Take your time</a:t>
            </a:r>
          </a:p>
          <a:p>
            <a:r>
              <a:rPr lang="en-GB" sz="2800" b="1" dirty="0"/>
              <a:t>Panic – calmness is key in directing evacuation</a:t>
            </a:r>
          </a:p>
          <a:p>
            <a:r>
              <a:rPr lang="en-GB" sz="2800" b="1" dirty="0"/>
              <a:t>Collect personal belongings</a:t>
            </a:r>
          </a:p>
          <a:p>
            <a:r>
              <a:rPr lang="en-GB" sz="2800" b="1" dirty="0"/>
              <a:t>Re-enter the building once evacuated</a:t>
            </a:r>
          </a:p>
          <a:p>
            <a:r>
              <a:rPr lang="en-GB" sz="2800" b="1" dirty="0"/>
              <a:t>Attempt to ‘fight the fire’ with extinguisher unless fire is very small and contained.</a:t>
            </a:r>
          </a:p>
          <a:p>
            <a:r>
              <a:rPr lang="en-GB" sz="2800" b="1" dirty="0"/>
              <a:t>Forget to take your roll call with you to the evacuation point (is there a named person responsible for this?)</a:t>
            </a:r>
          </a:p>
          <a:p>
            <a:endParaRPr lang="en-GB" dirty="0"/>
          </a:p>
        </p:txBody>
      </p:sp>
    </p:spTree>
    <p:extLst>
      <p:ext uri="{BB962C8B-B14F-4D97-AF65-F5344CB8AC3E}">
        <p14:creationId xmlns:p14="http://schemas.microsoft.com/office/powerpoint/2010/main" val="559932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07E7-18A5-16E3-8727-4B2DB8C4A74C}"/>
              </a:ext>
            </a:extLst>
          </p:cNvPr>
          <p:cNvSpPr>
            <a:spLocks noGrp="1"/>
          </p:cNvSpPr>
          <p:nvPr>
            <p:ph type="title"/>
          </p:nvPr>
        </p:nvSpPr>
        <p:spPr/>
        <p:txBody>
          <a:bodyPr>
            <a:normAutofit/>
          </a:bodyPr>
          <a:lstStyle/>
          <a:p>
            <a:pPr algn="ctr"/>
            <a:r>
              <a:rPr lang="en-GB" b="1" dirty="0"/>
              <a:t>Obvious Consequences of not following fire safety processes</a:t>
            </a:r>
          </a:p>
        </p:txBody>
      </p:sp>
      <p:sp>
        <p:nvSpPr>
          <p:cNvPr id="3" name="Content Placeholder 2">
            <a:extLst>
              <a:ext uri="{FF2B5EF4-FFF2-40B4-BE49-F238E27FC236}">
                <a16:creationId xmlns:a16="http://schemas.microsoft.com/office/drawing/2014/main" id="{3EB2BAD4-81B5-11C4-5EF9-9F833971AF84}"/>
              </a:ext>
            </a:extLst>
          </p:cNvPr>
          <p:cNvSpPr>
            <a:spLocks noGrp="1"/>
          </p:cNvSpPr>
          <p:nvPr>
            <p:ph idx="1"/>
          </p:nvPr>
        </p:nvSpPr>
        <p:spPr/>
        <p:txBody>
          <a:bodyPr/>
          <a:lstStyle/>
          <a:p>
            <a:r>
              <a:rPr lang="en-GB" dirty="0"/>
              <a:t>Death</a:t>
            </a:r>
          </a:p>
          <a:p>
            <a:r>
              <a:rPr lang="en-GB" dirty="0"/>
              <a:t>Serious Injury – physical or mental</a:t>
            </a:r>
          </a:p>
          <a:p>
            <a:r>
              <a:rPr lang="en-GB" dirty="0"/>
              <a:t>Lodge members jointly and severally being liable for losses and deaths and injuries – falling on all individuals who are members of the Lodge. This could mean members having to settle claims from victims, from KMC, from individuals (whether injured or not), from other Lodges (</a:t>
            </a:r>
            <a:r>
              <a:rPr lang="en-GB" dirty="0" err="1"/>
              <a:t>eg</a:t>
            </a:r>
            <a:r>
              <a:rPr lang="en-GB" dirty="0"/>
              <a:t> if their equipment is ruined by virtue of lodges not fulfilling their responsibilities). Lease don’t be fooled by insurance – insurance companies will trace actions parties have taken to minimise the loss and then sue all relevant parties if the fire could have been prevented, injuries or death </a:t>
            </a:r>
            <a:r>
              <a:rPr lang="en-GB" dirty="0" err="1"/>
              <a:t>preveted</a:t>
            </a:r>
            <a:r>
              <a:rPr lang="en-GB" dirty="0"/>
              <a:t>, or minimised.</a:t>
            </a:r>
          </a:p>
          <a:p>
            <a:r>
              <a:rPr lang="en-GB" dirty="0"/>
              <a:t>A long-term gap (several years at best - if not terminal) in the provision of masonry to 43 units.</a:t>
            </a:r>
          </a:p>
          <a:p>
            <a:endParaRPr lang="en-GB" dirty="0"/>
          </a:p>
          <a:p>
            <a:endParaRPr lang="en-GB" dirty="0"/>
          </a:p>
        </p:txBody>
      </p:sp>
    </p:spTree>
    <p:extLst>
      <p:ext uri="{BB962C8B-B14F-4D97-AF65-F5344CB8AC3E}">
        <p14:creationId xmlns:p14="http://schemas.microsoft.com/office/powerpoint/2010/main" val="39239286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100</TotalTime>
  <Words>1266</Words>
  <Application>Microsoft Office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Annual Fire Training/Recap</vt:lpstr>
      <vt:lpstr>Key and Unique difficulties to be addressed when meeting at most masonic Centres.</vt:lpstr>
      <vt:lpstr>Key Responsibilities</vt:lpstr>
      <vt:lpstr>KMC Communication of Fire Safety Instructions</vt:lpstr>
      <vt:lpstr>Key Processes and Safety Rules</vt:lpstr>
      <vt:lpstr>Further advisable notes……</vt:lpstr>
      <vt:lpstr>In Simple Terms DO the following…</vt:lpstr>
      <vt:lpstr>Do Not……………..</vt:lpstr>
      <vt:lpstr>Obvious Consequences of not following fire safety processes</vt:lpstr>
      <vt:lpst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Fire Training/Alignment</dc:title>
  <dc:creator>andrew lee</dc:creator>
  <cp:lastModifiedBy>andrew lee</cp:lastModifiedBy>
  <cp:revision>5</cp:revision>
  <dcterms:created xsi:type="dcterms:W3CDTF">2023-08-01T14:52:48Z</dcterms:created>
  <dcterms:modified xsi:type="dcterms:W3CDTF">2023-09-03T18:04:42Z</dcterms:modified>
</cp:coreProperties>
</file>