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62" r:id="rId4"/>
    <p:sldId id="257" r:id="rId5"/>
    <p:sldId id="258"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4" d="100"/>
          <a:sy n="64" d="100"/>
        </p:scale>
        <p:origin x="758"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433A165-2C7C-46E5-9938-17D2491B2008}" type="datetimeFigureOut">
              <a:rPr lang="en-GB" smtClean="0"/>
              <a:t>05/02/2023</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9F58D2-DFA3-4BDC-A395-CB1830B59287}"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05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3A165-2C7C-46E5-9938-17D2491B2008}" type="datetimeFigureOut">
              <a:rPr lang="en-GB" smtClean="0"/>
              <a:t>05/02/2023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223276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3A165-2C7C-46E5-9938-17D2491B2008}" type="datetimeFigureOut">
              <a:rPr lang="en-GB" smtClean="0"/>
              <a:t>05/02/2023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315374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3A165-2C7C-46E5-9938-17D2491B2008}" type="datetimeFigureOut">
              <a:rPr lang="en-GB" smtClean="0"/>
              <a:t>05/02/2023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171186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3A165-2C7C-46E5-9938-17D2491B2008}" type="datetimeFigureOut">
              <a:rPr lang="en-GB" smtClean="0"/>
              <a:t>05/02/2023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9F58D2-DFA3-4BDC-A395-CB1830B59287}"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4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3A165-2C7C-46E5-9938-17D2491B2008}" type="datetimeFigureOut">
              <a:rPr lang="en-GB" smtClean="0"/>
              <a:t>05/02/2023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28620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33A165-2C7C-46E5-9938-17D2491B2008}" type="datetimeFigureOut">
              <a:rPr lang="en-GB" smtClean="0"/>
              <a:t>05/02/2023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116848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33A165-2C7C-46E5-9938-17D2491B2008}" type="datetimeFigureOut">
              <a:rPr lang="en-GB" smtClean="0"/>
              <a:t>05/02/2023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418301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3A165-2C7C-46E5-9938-17D2491B2008}" type="datetimeFigureOut">
              <a:rPr lang="en-GB" smtClean="0"/>
              <a:t>05/02/2023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1076807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3A165-2C7C-46E5-9938-17D2491B2008}" type="datetimeFigureOut">
              <a:rPr lang="en-GB" smtClean="0"/>
              <a:t>05/02/2023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229592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3A165-2C7C-46E5-9938-17D2491B2008}" type="datetimeFigureOut">
              <a:rPr lang="en-GB" smtClean="0"/>
              <a:t>05/02/2023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9F58D2-DFA3-4BDC-A395-CB1830B59287}" type="slidenum">
              <a:rPr lang="en-GB" smtClean="0"/>
              <a:t>‹#›</a:t>
            </a:fld>
            <a:endParaRPr lang="en-GB"/>
          </a:p>
        </p:txBody>
      </p:sp>
    </p:spTree>
    <p:extLst>
      <p:ext uri="{BB962C8B-B14F-4D97-AF65-F5344CB8AC3E}">
        <p14:creationId xmlns:p14="http://schemas.microsoft.com/office/powerpoint/2010/main" val="427757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433A165-2C7C-46E5-9938-17D2491B2008}" type="datetimeFigureOut">
              <a:rPr lang="en-GB" smtClean="0"/>
              <a:t>05/02/2023</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49F58D2-DFA3-4BDC-A395-CB1830B59287}" type="slidenum">
              <a:rPr lang="en-GB" smtClean="0"/>
              <a:t>‹#›</a:t>
            </a:fld>
            <a:endParaRPr lang="en-GB"/>
          </a:p>
        </p:txBody>
      </p:sp>
    </p:spTree>
    <p:extLst>
      <p:ext uri="{BB962C8B-B14F-4D97-AF65-F5344CB8AC3E}">
        <p14:creationId xmlns:p14="http://schemas.microsoft.com/office/powerpoint/2010/main" val="9578584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FA91B-4D42-DC67-A83A-AC5AFFDAC78F}"/>
              </a:ext>
            </a:extLst>
          </p:cNvPr>
          <p:cNvSpPr>
            <a:spLocks noGrp="1"/>
          </p:cNvSpPr>
          <p:nvPr>
            <p:ph type="ctrTitle"/>
          </p:nvPr>
        </p:nvSpPr>
        <p:spPr>
          <a:xfrm>
            <a:off x="1524000" y="1122362"/>
            <a:ext cx="9753600" cy="2479675"/>
          </a:xfrm>
        </p:spPr>
        <p:txBody>
          <a:bodyPr/>
          <a:lstStyle/>
          <a:p>
            <a:r>
              <a:rPr lang="en-GB" b="1" dirty="0">
                <a:solidFill>
                  <a:srgbClr val="0070C0"/>
                </a:solidFill>
              </a:rPr>
              <a:t>KMC AGM &amp; Liaison Meetings</a:t>
            </a:r>
          </a:p>
        </p:txBody>
      </p:sp>
      <p:sp>
        <p:nvSpPr>
          <p:cNvPr id="3" name="Subtitle 2">
            <a:extLst>
              <a:ext uri="{FF2B5EF4-FFF2-40B4-BE49-F238E27FC236}">
                <a16:creationId xmlns:a16="http://schemas.microsoft.com/office/drawing/2014/main" id="{651A06D9-B3AC-EDC6-7645-F5D5875A4EC5}"/>
              </a:ext>
            </a:extLst>
          </p:cNvPr>
          <p:cNvSpPr>
            <a:spLocks noGrp="1"/>
          </p:cNvSpPr>
          <p:nvPr>
            <p:ph type="subTitle" idx="1"/>
          </p:nvPr>
        </p:nvSpPr>
        <p:spPr/>
        <p:txBody>
          <a:bodyPr>
            <a:normAutofit/>
          </a:bodyPr>
          <a:lstStyle/>
          <a:p>
            <a:r>
              <a:rPr lang="en-GB" sz="4000" b="1" dirty="0"/>
              <a:t>Feb 2023</a:t>
            </a:r>
          </a:p>
        </p:txBody>
      </p:sp>
    </p:spTree>
    <p:extLst>
      <p:ext uri="{BB962C8B-B14F-4D97-AF65-F5344CB8AC3E}">
        <p14:creationId xmlns:p14="http://schemas.microsoft.com/office/powerpoint/2010/main" val="377757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090D-B31D-85CB-006C-47F9F6F42323}"/>
              </a:ext>
            </a:extLst>
          </p:cNvPr>
          <p:cNvSpPr>
            <a:spLocks noGrp="1"/>
          </p:cNvSpPr>
          <p:nvPr>
            <p:ph type="title"/>
          </p:nvPr>
        </p:nvSpPr>
        <p:spPr/>
        <p:txBody>
          <a:bodyPr/>
          <a:lstStyle/>
          <a:p>
            <a:pPr algn="ctr"/>
            <a:r>
              <a:rPr lang="en-GB" b="1" dirty="0">
                <a:solidFill>
                  <a:srgbClr val="0070C0"/>
                </a:solidFill>
              </a:rPr>
              <a:t>KMC AGM February 2023</a:t>
            </a:r>
          </a:p>
        </p:txBody>
      </p:sp>
      <p:sp>
        <p:nvSpPr>
          <p:cNvPr id="3" name="Content Placeholder 2">
            <a:extLst>
              <a:ext uri="{FF2B5EF4-FFF2-40B4-BE49-F238E27FC236}">
                <a16:creationId xmlns:a16="http://schemas.microsoft.com/office/drawing/2014/main" id="{5BB0B02C-9294-C8E7-B883-CF02D655EF3F}"/>
              </a:ext>
            </a:extLst>
          </p:cNvPr>
          <p:cNvSpPr>
            <a:spLocks noGrp="1"/>
          </p:cNvSpPr>
          <p:nvPr>
            <p:ph idx="1"/>
          </p:nvPr>
        </p:nvSpPr>
        <p:spPr>
          <a:xfrm>
            <a:off x="557306" y="1586566"/>
            <a:ext cx="10515600" cy="4351338"/>
          </a:xfrm>
        </p:spPr>
        <p:txBody>
          <a:bodyPr>
            <a:normAutofit fontScale="85000" lnSpcReduction="20000"/>
          </a:bodyPr>
          <a:lstStyle/>
          <a:p>
            <a:pPr marL="0" indent="0">
              <a:lnSpc>
                <a:spcPct val="115000"/>
              </a:lnSpc>
              <a:spcAft>
                <a:spcPts val="10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15000"/>
              </a:lnSpc>
              <a:spcAft>
                <a:spcPts val="1000"/>
              </a:spcAft>
              <a:buNone/>
            </a:pPr>
            <a:r>
              <a:rPr lang="en-GB" sz="3900" b="1" dirty="0">
                <a:effectLst/>
                <a:latin typeface="Calibri" panose="020F0502020204030204" pitchFamily="34" charset="0"/>
                <a:ea typeface="Calibri" panose="020F0502020204030204" pitchFamily="34" charset="0"/>
                <a:cs typeface="Times New Roman" panose="02020603050405020304" pitchFamily="18" charset="0"/>
              </a:rPr>
              <a:t>Agenda</a:t>
            </a:r>
            <a:endParaRPr lang="en-GB" sz="3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Apologies and Attendees</a:t>
            </a:r>
          </a:p>
          <a:p>
            <a:pPr marL="342900" lvl="0" indent="-342900">
              <a:lnSpc>
                <a:spcPct val="115000"/>
              </a:lnSpc>
              <a:buFont typeface="+mj-lt"/>
              <a:buAutoNum type="arabicPeriod"/>
            </a:pPr>
            <a:r>
              <a:rPr lang="en-GB" sz="3200" b="1" dirty="0">
                <a:effectLst/>
                <a:latin typeface="Calibri" panose="020F0502020204030204" pitchFamily="34" charset="0"/>
                <a:ea typeface="Calibri" panose="020F0502020204030204" pitchFamily="34" charset="0"/>
                <a:cs typeface="Times New Roman" panose="02020603050405020304" pitchFamily="18" charset="0"/>
              </a:rPr>
              <a:t>Chairmans Report and Outlook</a:t>
            </a:r>
          </a:p>
          <a:p>
            <a:pPr marL="342900" lvl="0" indent="-342900">
              <a:lnSpc>
                <a:spcPct val="115000"/>
              </a:lnSpc>
              <a:buFont typeface="+mj-lt"/>
              <a:buAutoNum type="arabicPeriod"/>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Annual Accounts – approval</a:t>
            </a:r>
          </a:p>
          <a:p>
            <a:pPr marL="342900" lvl="0" indent="-342900">
              <a:lnSpc>
                <a:spcPct val="115000"/>
              </a:lnSpc>
              <a:buFont typeface="+mj-lt"/>
              <a:buAutoNum type="arabicPeriod"/>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Annual Rotation of Directors – approval for re-election</a:t>
            </a:r>
          </a:p>
          <a:p>
            <a:pPr marL="342900" lvl="0" indent="-342900">
              <a:lnSpc>
                <a:spcPct val="115000"/>
              </a:lnSpc>
              <a:spcAft>
                <a:spcPts val="1000"/>
              </a:spcAft>
              <a:buFont typeface="+mj-lt"/>
              <a:buAutoNum type="arabicPeriod"/>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AOB</a:t>
            </a:r>
          </a:p>
          <a:p>
            <a:endParaRPr lang="en-GB" dirty="0"/>
          </a:p>
        </p:txBody>
      </p:sp>
    </p:spTree>
    <p:extLst>
      <p:ext uri="{BB962C8B-B14F-4D97-AF65-F5344CB8AC3E}">
        <p14:creationId xmlns:p14="http://schemas.microsoft.com/office/powerpoint/2010/main" val="247390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90C2-F281-AC18-1884-3C840B8ECF65}"/>
              </a:ext>
            </a:extLst>
          </p:cNvPr>
          <p:cNvSpPr>
            <a:spLocks noGrp="1"/>
          </p:cNvSpPr>
          <p:nvPr>
            <p:ph type="title"/>
          </p:nvPr>
        </p:nvSpPr>
        <p:spPr>
          <a:xfrm>
            <a:off x="682812" y="66301"/>
            <a:ext cx="10515600" cy="1325563"/>
          </a:xfrm>
        </p:spPr>
        <p:txBody>
          <a:bodyPr/>
          <a:lstStyle/>
          <a:p>
            <a:pPr algn="ctr"/>
            <a:r>
              <a:rPr lang="en-GB" b="1" dirty="0">
                <a:solidFill>
                  <a:srgbClr val="0070C0"/>
                </a:solidFill>
              </a:rPr>
              <a:t>KMC Liaison Meeting February 2023</a:t>
            </a:r>
          </a:p>
        </p:txBody>
      </p:sp>
      <p:sp>
        <p:nvSpPr>
          <p:cNvPr id="3" name="Content Placeholder 2">
            <a:extLst>
              <a:ext uri="{FF2B5EF4-FFF2-40B4-BE49-F238E27FC236}">
                <a16:creationId xmlns:a16="http://schemas.microsoft.com/office/drawing/2014/main" id="{C64212C1-4E80-2D3C-268B-13AAAB49955F}"/>
              </a:ext>
            </a:extLst>
          </p:cNvPr>
          <p:cNvSpPr>
            <a:spLocks noGrp="1"/>
          </p:cNvSpPr>
          <p:nvPr>
            <p:ph idx="1"/>
          </p:nvPr>
        </p:nvSpPr>
        <p:spPr>
          <a:xfrm>
            <a:off x="502025" y="1135530"/>
            <a:ext cx="11271622" cy="5522258"/>
          </a:xfrm>
        </p:spPr>
        <p:txBody>
          <a:bodyPr>
            <a:normAutofit fontScale="77500" lnSpcReduction="20000"/>
          </a:bodyPr>
          <a:lstStyle/>
          <a:p>
            <a:pPr marL="800100" lvl="1" indent="-342900">
              <a:lnSpc>
                <a:spcPct val="115000"/>
              </a:lnSpc>
              <a:buFont typeface="+mj-lt"/>
              <a:buAutoNum type="arabi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Attendees &amp; Apologies</a:t>
            </a:r>
          </a:p>
          <a:p>
            <a:pPr marL="800100" lvl="1" indent="-342900">
              <a:lnSpc>
                <a:spcPct val="115000"/>
              </a:lnSpc>
              <a:buFont typeface="+mj-lt"/>
              <a:buAutoNum type="arabi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Chair Update (APL) – 5 to 10 mins</a:t>
            </a:r>
          </a:p>
          <a:p>
            <a:pPr marL="800100" lvl="1" indent="-342900">
              <a:lnSpc>
                <a:spcPct val="115000"/>
              </a:lnSpc>
              <a:buFont typeface="+mj-lt"/>
              <a:buAutoNum type="arabi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Finance Update (JKS) – 15 to 20 mins</a:t>
            </a:r>
          </a:p>
          <a:p>
            <a:pPr marL="1200150" lvl="2" indent="-285750">
              <a:lnSpc>
                <a:spcPct val="115000"/>
              </a:lnSpc>
              <a:buFont typeface="+mj-lt"/>
              <a:buAutoNum type="arabicPeriod"/>
            </a:pPr>
            <a:r>
              <a:rPr lang="en-GB" b="1" dirty="0">
                <a:effectLst/>
                <a:latin typeface="Calibri" panose="020F0502020204030204" pitchFamily="34" charset="0"/>
                <a:ea typeface="Calibri" panose="020F0502020204030204" pitchFamily="34" charset="0"/>
                <a:cs typeface="Times New Roman" panose="02020603050405020304" pitchFamily="18" charset="0"/>
              </a:rPr>
              <a:t>General update</a:t>
            </a:r>
          </a:p>
          <a:p>
            <a:pPr marL="1200150" lvl="2" indent="-285750">
              <a:lnSpc>
                <a:spcPct val="115000"/>
              </a:lnSpc>
              <a:buFont typeface="+mj-lt"/>
              <a:buAutoNum type="arabicPeriod"/>
            </a:pPr>
            <a:r>
              <a:rPr lang="en-GB" b="1" dirty="0">
                <a:effectLst/>
                <a:latin typeface="Calibri" panose="020F0502020204030204" pitchFamily="34" charset="0"/>
                <a:ea typeface="Calibri" panose="020F0502020204030204" pitchFamily="34" charset="0"/>
                <a:cs typeface="Times New Roman" panose="02020603050405020304" pitchFamily="18" charset="0"/>
              </a:rPr>
              <a:t>Budget 2023-24</a:t>
            </a:r>
          </a:p>
          <a:p>
            <a:pPr marL="1200150" lvl="2" indent="-285750">
              <a:lnSpc>
                <a:spcPct val="115000"/>
              </a:lnSpc>
              <a:buFont typeface="+mj-lt"/>
              <a:buAutoNum type="arabicPeriod"/>
            </a:pPr>
            <a:r>
              <a:rPr lang="en-GB" b="1" dirty="0">
                <a:effectLst/>
                <a:latin typeface="Calibri" panose="020F0502020204030204" pitchFamily="34" charset="0"/>
                <a:ea typeface="Calibri" panose="020F0502020204030204" pitchFamily="34" charset="0"/>
                <a:cs typeface="Times New Roman" panose="02020603050405020304" pitchFamily="18" charset="0"/>
              </a:rPr>
              <a:t>Rentals 2023-24</a:t>
            </a:r>
          </a:p>
          <a:p>
            <a:pPr marL="800100" lvl="1" indent="-342900">
              <a:lnSpc>
                <a:spcPct val="115000"/>
              </a:lnSpc>
              <a:buFont typeface="+mj-lt"/>
              <a:buAutoNum type="alphaL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Community Fund, Foodbank &amp; Friends of the Temple - 10-15 mins</a:t>
            </a:r>
          </a:p>
          <a:p>
            <a:pPr marL="1200150" lvl="2" indent="-285750">
              <a:lnSpc>
                <a:spcPct val="115000"/>
              </a:lnSpc>
              <a:buFont typeface="+mj-lt"/>
              <a:buAutoNum type="alphaLcPeriod"/>
            </a:pPr>
            <a:r>
              <a:rPr lang="en-GB" b="1" dirty="0">
                <a:effectLst/>
                <a:latin typeface="Calibri" panose="020F0502020204030204" pitchFamily="34" charset="0"/>
                <a:ea typeface="Calibri" panose="020F0502020204030204" pitchFamily="34" charset="0"/>
                <a:cs typeface="Times New Roman" panose="02020603050405020304" pitchFamily="18" charset="0"/>
              </a:rPr>
              <a:t>New Governance Procedures and Oversight (APL)</a:t>
            </a:r>
          </a:p>
          <a:p>
            <a:pPr lvl="3">
              <a:lnSpc>
                <a:spcPct val="115000"/>
              </a:lnSpc>
              <a:buFont typeface="Wingdings" panose="05000000000000000000" pitchFamily="2" charset="2"/>
              <a:buChar char="§"/>
            </a:pPr>
            <a:r>
              <a:rPr lang="en-GB" b="1" dirty="0">
                <a:effectLst/>
                <a:latin typeface="Calibri" panose="020F0502020204030204" pitchFamily="34" charset="0"/>
                <a:ea typeface="Calibri" panose="020F0502020204030204" pitchFamily="34" charset="0"/>
                <a:cs typeface="Times New Roman" panose="02020603050405020304" pitchFamily="18" charset="0"/>
              </a:rPr>
              <a:t>General Oversight Governance</a:t>
            </a:r>
          </a:p>
          <a:p>
            <a:pPr lvl="3">
              <a:lnSpc>
                <a:spcPct val="115000"/>
              </a:lnSpc>
              <a:buFont typeface="Wingdings" panose="05000000000000000000" pitchFamily="2" charset="2"/>
              <a:buChar char="§"/>
            </a:pPr>
            <a:r>
              <a:rPr lang="en-GB" b="1" dirty="0">
                <a:effectLst/>
                <a:latin typeface="Calibri" panose="020F0502020204030204" pitchFamily="34" charset="0"/>
                <a:ea typeface="Calibri" panose="020F0502020204030204" pitchFamily="34" charset="0"/>
                <a:cs typeface="Times New Roman" panose="02020603050405020304" pitchFamily="18" charset="0"/>
              </a:rPr>
              <a:t>Community Fund Principles</a:t>
            </a:r>
          </a:p>
          <a:p>
            <a:pPr lvl="3">
              <a:lnSpc>
                <a:spcPct val="115000"/>
              </a:lnSpc>
              <a:buFont typeface="Wingdings" panose="05000000000000000000" pitchFamily="2" charset="2"/>
              <a:buChar char="§"/>
            </a:pPr>
            <a:r>
              <a:rPr lang="en-GB" b="1" dirty="0">
                <a:effectLst/>
                <a:latin typeface="Calibri" panose="020F0502020204030204" pitchFamily="34" charset="0"/>
                <a:ea typeface="Calibri" panose="020F0502020204030204" pitchFamily="34" charset="0"/>
                <a:cs typeface="Times New Roman" panose="02020603050405020304" pitchFamily="18" charset="0"/>
              </a:rPr>
              <a:t>Foodbank Principles</a:t>
            </a:r>
          </a:p>
          <a:p>
            <a:pPr lvl="3">
              <a:lnSpc>
                <a:spcPct val="115000"/>
              </a:lnSpc>
              <a:buFont typeface="Wingdings" panose="05000000000000000000" pitchFamily="2" charset="2"/>
              <a:buChar char="§"/>
            </a:pPr>
            <a:r>
              <a:rPr lang="en-GB" b="1" dirty="0">
                <a:latin typeface="Calibri" panose="020F0502020204030204" pitchFamily="34" charset="0"/>
                <a:ea typeface="Calibri" panose="020F0502020204030204" pitchFamily="34" charset="0"/>
                <a:cs typeface="Times New Roman" panose="02020603050405020304" pitchFamily="18" charset="0"/>
              </a:rPr>
              <a:t>Friends of the Temple Principles Update</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15000"/>
              </a:lnSpc>
              <a:buFont typeface="+mj-lt"/>
              <a:buAutoNum type="alphaLcPeriod"/>
            </a:pPr>
            <a:r>
              <a:rPr lang="en-GB" b="1" dirty="0">
                <a:effectLst/>
                <a:latin typeface="Calibri" panose="020F0502020204030204" pitchFamily="34" charset="0"/>
                <a:ea typeface="Calibri" panose="020F0502020204030204" pitchFamily="34" charset="0"/>
                <a:cs typeface="Times New Roman" panose="02020603050405020304" pitchFamily="18" charset="0"/>
              </a:rPr>
              <a:t>Cause management </a:t>
            </a:r>
            <a:r>
              <a:rPr lang="en-GB" b="1" dirty="0">
                <a:latin typeface="Calibri" panose="020F0502020204030204" pitchFamily="34" charset="0"/>
                <a:ea typeface="Calibri" panose="020F0502020204030204" pitchFamily="34" charset="0"/>
                <a:cs typeface="Times New Roman" panose="02020603050405020304" pitchFamily="18" charset="0"/>
              </a:rPr>
              <a:t> (GA)</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15000"/>
              </a:lnSpc>
              <a:buFont typeface="+mj-lt"/>
              <a:buAutoNum type="alphaLcPeriod"/>
            </a:pPr>
            <a:r>
              <a:rPr lang="en-GB" b="1" dirty="0">
                <a:effectLst/>
                <a:latin typeface="Calibri" panose="020F0502020204030204" pitchFamily="34" charset="0"/>
                <a:ea typeface="Calibri" panose="020F0502020204030204" pitchFamily="34" charset="0"/>
                <a:cs typeface="Times New Roman" panose="02020603050405020304" pitchFamily="18" charset="0"/>
              </a:rPr>
              <a:t>Accounts 2022 (MP)</a:t>
            </a:r>
          </a:p>
          <a:p>
            <a:pPr marL="1200150" lvl="2" indent="-285750">
              <a:lnSpc>
                <a:spcPct val="115000"/>
              </a:lnSpc>
              <a:buFont typeface="+mj-lt"/>
              <a:buAutoNum type="alphaLcPeriod"/>
            </a:pP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L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All Board Directors to take Questions from Members for open discussion on matters raised – 30 minutes</a:t>
            </a:r>
          </a:p>
          <a:p>
            <a:pPr marL="1200150" lvl="2" indent="-285750">
              <a:lnSpc>
                <a:spcPct val="115000"/>
              </a:lnSpc>
              <a:buFont typeface="+mj-lt"/>
              <a:buAutoNum type="alphaLcPeriod"/>
            </a:pPr>
            <a:r>
              <a:rPr lang="en-GB" b="1" dirty="0">
                <a:effectLst/>
                <a:latin typeface="Calibri" panose="020F0502020204030204" pitchFamily="34" charset="0"/>
                <a:ea typeface="Calibri" panose="020F0502020204030204" pitchFamily="34" charset="0"/>
                <a:cs typeface="Times New Roman" panose="02020603050405020304" pitchFamily="18" charset="0"/>
              </a:rPr>
              <a:t>Questions received by e ail prior to meeting</a:t>
            </a:r>
          </a:p>
          <a:p>
            <a:pPr marL="1200150" lvl="2" indent="-285750">
              <a:lnSpc>
                <a:spcPct val="115000"/>
              </a:lnSpc>
              <a:buFont typeface="+mj-lt"/>
              <a:buAutoNum type="alphaLcPeriod"/>
            </a:pPr>
            <a:r>
              <a:rPr lang="en-GB" b="1" dirty="0">
                <a:effectLst/>
                <a:latin typeface="Calibri" panose="020F0502020204030204" pitchFamily="34" charset="0"/>
                <a:ea typeface="Calibri" panose="020F0502020204030204" pitchFamily="34" charset="0"/>
                <a:cs typeface="Times New Roman" panose="02020603050405020304" pitchFamily="18" charset="0"/>
              </a:rPr>
              <a:t>Questions from the Floor</a:t>
            </a:r>
          </a:p>
          <a:p>
            <a:pPr marL="800100" lvl="1" indent="-342900">
              <a:lnSpc>
                <a:spcPct val="115000"/>
              </a:lnSpc>
              <a:spcAft>
                <a:spcPts val="1000"/>
              </a:spcAft>
              <a:buFont typeface="+mj-lt"/>
              <a:buAutoNum type="alphaLcPeriod"/>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AOB</a:t>
            </a:r>
          </a:p>
          <a:p>
            <a:endParaRPr lang="en-GB" dirty="0"/>
          </a:p>
        </p:txBody>
      </p:sp>
    </p:spTree>
    <p:extLst>
      <p:ext uri="{BB962C8B-B14F-4D97-AF65-F5344CB8AC3E}">
        <p14:creationId xmlns:p14="http://schemas.microsoft.com/office/powerpoint/2010/main" val="4005460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9571-0712-130A-C383-C68EC6621CE8}"/>
              </a:ext>
            </a:extLst>
          </p:cNvPr>
          <p:cNvSpPr>
            <a:spLocks noGrp="1"/>
          </p:cNvSpPr>
          <p:nvPr>
            <p:ph type="title"/>
          </p:nvPr>
        </p:nvSpPr>
        <p:spPr>
          <a:xfrm>
            <a:off x="796365" y="185830"/>
            <a:ext cx="10515600" cy="1325563"/>
          </a:xfrm>
        </p:spPr>
        <p:txBody>
          <a:bodyPr/>
          <a:lstStyle/>
          <a:p>
            <a:pPr algn="ctr"/>
            <a:r>
              <a:rPr lang="en-GB" b="1" dirty="0">
                <a:solidFill>
                  <a:srgbClr val="0070C0"/>
                </a:solidFill>
              </a:rPr>
              <a:t>Oversight Governance – CF Schemes</a:t>
            </a:r>
          </a:p>
        </p:txBody>
      </p:sp>
      <p:sp>
        <p:nvSpPr>
          <p:cNvPr id="3" name="Content Placeholder 2">
            <a:extLst>
              <a:ext uri="{FF2B5EF4-FFF2-40B4-BE49-F238E27FC236}">
                <a16:creationId xmlns:a16="http://schemas.microsoft.com/office/drawing/2014/main" id="{7D1826F0-C0DC-06C4-4069-A85018455364}"/>
              </a:ext>
            </a:extLst>
          </p:cNvPr>
          <p:cNvSpPr>
            <a:spLocks noGrp="1"/>
          </p:cNvSpPr>
          <p:nvPr>
            <p:ph idx="1"/>
          </p:nvPr>
        </p:nvSpPr>
        <p:spPr>
          <a:xfrm>
            <a:off x="593164" y="1347507"/>
            <a:ext cx="10515600" cy="4894356"/>
          </a:xfrm>
        </p:spPr>
        <p:txBody>
          <a:bodyPr/>
          <a:lstStyle/>
          <a:p>
            <a:r>
              <a:rPr lang="en-GB" b="1" dirty="0"/>
              <a:t>Change of Oversight and Management Model to create more resilience (team of 4-5)</a:t>
            </a:r>
          </a:p>
          <a:p>
            <a:r>
              <a:rPr lang="en-GB" b="1" dirty="0"/>
              <a:t>Oversight Team set up</a:t>
            </a:r>
          </a:p>
          <a:p>
            <a:r>
              <a:rPr lang="en-GB" b="1" dirty="0"/>
              <a:t>Roles </a:t>
            </a:r>
            <a:r>
              <a:rPr lang="en-GB" b="1" dirty="0" err="1"/>
              <a:t>incl</a:t>
            </a:r>
            <a:r>
              <a:rPr lang="en-GB" b="1" dirty="0"/>
              <a:t> – Chair, Treasurer, Promotion, Cause and Community Liaison</a:t>
            </a:r>
          </a:p>
          <a:p>
            <a:r>
              <a:rPr lang="en-GB" b="1" i="1" dirty="0"/>
              <a:t>Governance Docs transparently on website, as are Accounts</a:t>
            </a:r>
          </a:p>
          <a:p>
            <a:r>
              <a:rPr lang="en-GB" b="1" dirty="0"/>
              <a:t>Brings together CF, FB, Friends of the Temple under same oversight </a:t>
            </a:r>
          </a:p>
          <a:p>
            <a:r>
              <a:rPr lang="en-GB" b="1" dirty="0"/>
              <a:t>Mixed oversight membership – Board and Temple Members</a:t>
            </a:r>
          </a:p>
          <a:p>
            <a:r>
              <a:rPr lang="en-GB" b="1" dirty="0"/>
              <a:t>Regular meetings to be held</a:t>
            </a:r>
          </a:p>
          <a:p>
            <a:r>
              <a:rPr lang="en-GB" b="1" dirty="0"/>
              <a:t>Looking to work with partners to promote KMC’s role in our local community – such as KC III Coronation Event, Heritage Day, Visit Knowle initiatives and </a:t>
            </a:r>
            <a:r>
              <a:rPr lang="en-GB" b="1" dirty="0" err="1"/>
              <a:t>Ukranian</a:t>
            </a:r>
            <a:r>
              <a:rPr lang="en-GB" b="1" dirty="0"/>
              <a:t> Support Initiative.</a:t>
            </a:r>
          </a:p>
          <a:p>
            <a:pPr marL="0" indent="0">
              <a:buNone/>
            </a:pPr>
            <a:endParaRPr lang="en-GB" b="1" dirty="0"/>
          </a:p>
          <a:p>
            <a:endParaRPr lang="en-GB" b="1" dirty="0"/>
          </a:p>
          <a:p>
            <a:endParaRPr lang="en-GB" dirty="0"/>
          </a:p>
        </p:txBody>
      </p:sp>
    </p:spTree>
    <p:extLst>
      <p:ext uri="{BB962C8B-B14F-4D97-AF65-F5344CB8AC3E}">
        <p14:creationId xmlns:p14="http://schemas.microsoft.com/office/powerpoint/2010/main" val="339442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F7A2-A40C-D242-25D9-FE85788D59AC}"/>
              </a:ext>
            </a:extLst>
          </p:cNvPr>
          <p:cNvSpPr>
            <a:spLocks noGrp="1"/>
          </p:cNvSpPr>
          <p:nvPr>
            <p:ph type="title"/>
          </p:nvPr>
        </p:nvSpPr>
        <p:spPr>
          <a:xfrm>
            <a:off x="1059329" y="274917"/>
            <a:ext cx="9875520" cy="1051859"/>
          </a:xfrm>
        </p:spPr>
        <p:txBody>
          <a:bodyPr/>
          <a:lstStyle/>
          <a:p>
            <a:pPr algn="ctr"/>
            <a:r>
              <a:rPr lang="en-GB" b="1" dirty="0">
                <a:solidFill>
                  <a:srgbClr val="0070C0"/>
                </a:solidFill>
              </a:rPr>
              <a:t>Community Fund</a:t>
            </a:r>
          </a:p>
        </p:txBody>
      </p:sp>
      <p:sp>
        <p:nvSpPr>
          <p:cNvPr id="3" name="Content Placeholder 2">
            <a:extLst>
              <a:ext uri="{FF2B5EF4-FFF2-40B4-BE49-F238E27FC236}">
                <a16:creationId xmlns:a16="http://schemas.microsoft.com/office/drawing/2014/main" id="{B4ADCCBD-27D4-6B43-5B71-E5D013CE8448}"/>
              </a:ext>
            </a:extLst>
          </p:cNvPr>
          <p:cNvSpPr>
            <a:spLocks noGrp="1"/>
          </p:cNvSpPr>
          <p:nvPr>
            <p:ph idx="1"/>
          </p:nvPr>
        </p:nvSpPr>
        <p:spPr>
          <a:xfrm>
            <a:off x="1140351" y="1326776"/>
            <a:ext cx="9872871" cy="4793130"/>
          </a:xfrm>
        </p:spPr>
        <p:txBody>
          <a:bodyPr>
            <a:normAutofit/>
          </a:bodyPr>
          <a:lstStyle/>
          <a:p>
            <a:r>
              <a:rPr lang="en-GB" b="1" dirty="0"/>
              <a:t>Regular Lodge/Unit promotion and communication to relaunch </a:t>
            </a:r>
          </a:p>
          <a:p>
            <a:r>
              <a:rPr lang="en-GB" b="1" dirty="0"/>
              <a:t>Target £2k+ pa at start</a:t>
            </a:r>
          </a:p>
          <a:p>
            <a:r>
              <a:rPr lang="en-GB" b="1" dirty="0"/>
              <a:t>Will be separated from FB donations</a:t>
            </a:r>
          </a:p>
          <a:p>
            <a:r>
              <a:rPr lang="en-GB" b="1" dirty="0"/>
              <a:t>Target area – all SMBC with particular emphasis on K &amp; D </a:t>
            </a:r>
          </a:p>
          <a:p>
            <a:r>
              <a:rPr lang="en-GB" b="1" dirty="0"/>
              <a:t>2022 Accounts presented at this meeting</a:t>
            </a:r>
          </a:p>
          <a:p>
            <a:r>
              <a:rPr lang="en-GB" b="1" dirty="0"/>
              <a:t>Emphasis on supporting a range of causes and donation sizes to obtain furthest reach</a:t>
            </a:r>
          </a:p>
          <a:p>
            <a:r>
              <a:rPr lang="en-GB" b="1" dirty="0"/>
              <a:t>KMC website will include regular examples of help provided</a:t>
            </a:r>
          </a:p>
          <a:p>
            <a:r>
              <a:rPr lang="en-GB" b="1" dirty="0"/>
              <a:t>Will tie in with PGCS to optimise match funding if available</a:t>
            </a:r>
          </a:p>
          <a:p>
            <a:r>
              <a:rPr lang="en-GB" b="1" dirty="0"/>
              <a:t>Cognisant on the wide call on members funds at current time.</a:t>
            </a:r>
          </a:p>
        </p:txBody>
      </p:sp>
    </p:spTree>
    <p:extLst>
      <p:ext uri="{BB962C8B-B14F-4D97-AF65-F5344CB8AC3E}">
        <p14:creationId xmlns:p14="http://schemas.microsoft.com/office/powerpoint/2010/main" val="382738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FBA9-0F8F-F620-2C8B-06245427D67D}"/>
              </a:ext>
            </a:extLst>
          </p:cNvPr>
          <p:cNvSpPr>
            <a:spLocks noGrp="1"/>
          </p:cNvSpPr>
          <p:nvPr>
            <p:ph type="title"/>
          </p:nvPr>
        </p:nvSpPr>
        <p:spPr/>
        <p:txBody>
          <a:bodyPr/>
          <a:lstStyle/>
          <a:p>
            <a:pPr algn="ctr"/>
            <a:r>
              <a:rPr lang="en-GB" b="1" dirty="0" err="1">
                <a:solidFill>
                  <a:srgbClr val="0070C0"/>
                </a:solidFill>
              </a:rPr>
              <a:t>FoodBank</a:t>
            </a:r>
            <a:endParaRPr lang="en-GB" b="1" dirty="0">
              <a:solidFill>
                <a:srgbClr val="0070C0"/>
              </a:solidFill>
            </a:endParaRPr>
          </a:p>
        </p:txBody>
      </p:sp>
      <p:sp>
        <p:nvSpPr>
          <p:cNvPr id="3" name="Content Placeholder 2">
            <a:extLst>
              <a:ext uri="{FF2B5EF4-FFF2-40B4-BE49-F238E27FC236}">
                <a16:creationId xmlns:a16="http://schemas.microsoft.com/office/drawing/2014/main" id="{2BB168D7-0FA0-30F4-D052-20F061173A08}"/>
              </a:ext>
            </a:extLst>
          </p:cNvPr>
          <p:cNvSpPr>
            <a:spLocks noGrp="1"/>
          </p:cNvSpPr>
          <p:nvPr>
            <p:ph idx="1"/>
          </p:nvPr>
        </p:nvSpPr>
        <p:spPr/>
        <p:txBody>
          <a:bodyPr/>
          <a:lstStyle/>
          <a:p>
            <a:r>
              <a:rPr lang="en-GB" b="1" dirty="0"/>
              <a:t>Now overseen by same Group of Board and Centre Members</a:t>
            </a:r>
          </a:p>
          <a:p>
            <a:r>
              <a:rPr lang="en-GB" b="1" dirty="0"/>
              <a:t>Emphasis on Regular giving by members </a:t>
            </a:r>
            <a:r>
              <a:rPr lang="en-GB" b="1" dirty="0" err="1"/>
              <a:t>whils</a:t>
            </a:r>
            <a:r>
              <a:rPr lang="en-GB" b="1" dirty="0"/>
              <a:t> attending Lodge/Unit meetings</a:t>
            </a:r>
          </a:p>
          <a:p>
            <a:r>
              <a:rPr lang="en-GB" b="1" dirty="0"/>
              <a:t>In 2022 there were several individual donations but maybe from only 30 people out of 1000 meeting here and hence we need to extend message to all. Communications to Lodges will follow.</a:t>
            </a:r>
          </a:p>
          <a:p>
            <a:r>
              <a:rPr lang="en-GB" b="1" dirty="0"/>
              <a:t>Renewal Church remains donation point  as a collection centre for Trussell Trust. Donations are distributed in SMBC.</a:t>
            </a:r>
          </a:p>
          <a:p>
            <a:endParaRPr lang="en-GB" dirty="0"/>
          </a:p>
        </p:txBody>
      </p:sp>
    </p:spTree>
    <p:extLst>
      <p:ext uri="{BB962C8B-B14F-4D97-AF65-F5344CB8AC3E}">
        <p14:creationId xmlns:p14="http://schemas.microsoft.com/office/powerpoint/2010/main" val="111932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118D-1A4D-9A0D-2A4E-A9F3E6435E32}"/>
              </a:ext>
            </a:extLst>
          </p:cNvPr>
          <p:cNvSpPr>
            <a:spLocks noGrp="1"/>
          </p:cNvSpPr>
          <p:nvPr>
            <p:ph type="title"/>
          </p:nvPr>
        </p:nvSpPr>
        <p:spPr/>
        <p:txBody>
          <a:bodyPr/>
          <a:lstStyle/>
          <a:p>
            <a:pPr algn="ctr"/>
            <a:r>
              <a:rPr lang="en-GB" b="1" dirty="0">
                <a:solidFill>
                  <a:srgbClr val="0070C0"/>
                </a:solidFill>
              </a:rPr>
              <a:t>Friends of the Temple</a:t>
            </a:r>
          </a:p>
        </p:txBody>
      </p:sp>
      <p:sp>
        <p:nvSpPr>
          <p:cNvPr id="3" name="Content Placeholder 2">
            <a:extLst>
              <a:ext uri="{FF2B5EF4-FFF2-40B4-BE49-F238E27FC236}">
                <a16:creationId xmlns:a16="http://schemas.microsoft.com/office/drawing/2014/main" id="{4E5CCB32-8733-FD35-A0CE-0BA2C6D039AA}"/>
              </a:ext>
            </a:extLst>
          </p:cNvPr>
          <p:cNvSpPr>
            <a:spLocks noGrp="1"/>
          </p:cNvSpPr>
          <p:nvPr>
            <p:ph idx="1"/>
          </p:nvPr>
        </p:nvSpPr>
        <p:spPr/>
        <p:txBody>
          <a:bodyPr/>
          <a:lstStyle/>
          <a:p>
            <a:r>
              <a:rPr lang="en-GB" b="1" dirty="0"/>
              <a:t>Under same Oversight Governance of Board/Centre members</a:t>
            </a:r>
          </a:p>
          <a:p>
            <a:r>
              <a:rPr lang="en-GB" b="1" dirty="0"/>
              <a:t>Scheme re-launch planned for 2023-24 season</a:t>
            </a:r>
          </a:p>
          <a:p>
            <a:r>
              <a:rPr lang="en-GB" b="1" dirty="0"/>
              <a:t>Original driver (in 1999?) was the upkeep of the Centre. Priorities have changed given the current size of KMC and the new scheme will support both prizes for individuals and support the Community Fund.</a:t>
            </a:r>
          </a:p>
          <a:p>
            <a:r>
              <a:rPr lang="en-GB" b="1" dirty="0"/>
              <a:t>Existing Fund balances being investigated as to appropriate use before scheme moves into Phase 2.</a:t>
            </a:r>
          </a:p>
          <a:p>
            <a:r>
              <a:rPr lang="en-GB" b="1" dirty="0"/>
              <a:t>Consideration being given to Gaming Commission Requirements before redesign takes place.</a:t>
            </a:r>
          </a:p>
          <a:p>
            <a:endParaRPr lang="en-GB" dirty="0"/>
          </a:p>
        </p:txBody>
      </p:sp>
    </p:spTree>
    <p:extLst>
      <p:ext uri="{BB962C8B-B14F-4D97-AF65-F5344CB8AC3E}">
        <p14:creationId xmlns:p14="http://schemas.microsoft.com/office/powerpoint/2010/main" val="311311160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37</TotalTime>
  <Words>494</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Corbel</vt:lpstr>
      <vt:lpstr>Wingdings</vt:lpstr>
      <vt:lpstr>Basis</vt:lpstr>
      <vt:lpstr>KMC AGM &amp; Liaison Meetings</vt:lpstr>
      <vt:lpstr>KMC AGM February 2023</vt:lpstr>
      <vt:lpstr>KMC Liaison Meeting February 2023</vt:lpstr>
      <vt:lpstr>Oversight Governance – CF Schemes</vt:lpstr>
      <vt:lpstr>Community Fund</vt:lpstr>
      <vt:lpstr>FoodBank</vt:lpstr>
      <vt:lpstr>Friends of the Temple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KMC Liaison Presentations</dc:title>
  <dc:creator>andrew lee</dc:creator>
  <cp:lastModifiedBy>andrew lee</cp:lastModifiedBy>
  <cp:revision>3</cp:revision>
  <dcterms:created xsi:type="dcterms:W3CDTF">2023-01-22T12:00:15Z</dcterms:created>
  <dcterms:modified xsi:type="dcterms:W3CDTF">2023-02-05T18:41:12Z</dcterms:modified>
</cp:coreProperties>
</file>